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10287000" cx="18288000"/>
  <p:notesSz cx="6858000" cy="9144000"/>
  <p:embeddedFontLst>
    <p:embeddedFont>
      <p:font typeface="Roboto"/>
      <p:regular r:id="rId41"/>
      <p:bold r:id="rId42"/>
      <p:italic r:id="rId43"/>
      <p:boldItalic r:id="rId44"/>
    </p:embeddedFont>
    <p:embeddedFont>
      <p:font typeface="Roboto Medium"/>
      <p:regular r:id="rId45"/>
      <p:bold r:id="rId46"/>
      <p:italic r:id="rId47"/>
      <p:boldItalic r:id="rId48"/>
    </p:embeddedFont>
    <p:embeddedFont>
      <p:font typeface="Google Sans Medium"/>
      <p:regular r:id="rId49"/>
      <p:bold r:id="rId50"/>
      <p:italic r:id="rId51"/>
      <p:boldItalic r:id="rId52"/>
    </p:embeddedFont>
    <p:embeddedFont>
      <p:font typeface="Google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85">
          <p15:clr>
            <a:srgbClr val="9AA0A6"/>
          </p15:clr>
        </p15:guide>
        <p15:guide id="2" orient="horz" pos="4815">
          <p15:clr>
            <a:srgbClr val="9AA0A6"/>
          </p15:clr>
        </p15:guide>
        <p15:guide id="3" pos="72">
          <p15:clr>
            <a:srgbClr val="9AA0A6"/>
          </p15:clr>
        </p15:guide>
        <p15:guide id="4" pos="10860">
          <p15:clr>
            <a:srgbClr val="9AA0A6"/>
          </p15:clr>
        </p15:guide>
        <p15:guide id="5" pos="108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5D0808-BE21-4F33-8C6E-9EA381BA27E4}">
  <a:tblStyle styleId="{575D0808-BE21-4F33-8C6E-9EA381BA27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85" orient="horz"/>
        <p:guide pos="4815" orient="horz"/>
        <p:guide pos="72"/>
        <p:guide pos="10860"/>
        <p:guide pos="1089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GoogleSans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Medium-italic.fntdata"/><Relationship Id="rId50" Type="http://schemas.openxmlformats.org/officeDocument/2006/relationships/font" Target="fonts/GoogleSansMedium-bold.fntdata"/><Relationship Id="rId53" Type="http://schemas.openxmlformats.org/officeDocument/2006/relationships/font" Target="fonts/GoogleSans-regular.fntdata"/><Relationship Id="rId52" Type="http://schemas.openxmlformats.org/officeDocument/2006/relationships/font" Target="fonts/GoogleSansMedium-boldItalic.fntdata"/><Relationship Id="rId11" Type="http://schemas.openxmlformats.org/officeDocument/2006/relationships/slide" Target="slides/slide5.xml"/><Relationship Id="rId55" Type="http://schemas.openxmlformats.org/officeDocument/2006/relationships/font" Target="fonts/GoogleSans-italic.fntdata"/><Relationship Id="rId10" Type="http://schemas.openxmlformats.org/officeDocument/2006/relationships/slide" Target="slides/slide4.xml"/><Relationship Id="rId54" Type="http://schemas.openxmlformats.org/officeDocument/2006/relationships/font" Target="fonts/GoogleSans-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Google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5241eb572e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241eb57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86512a5a0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86512a5a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8ac4446e9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8ac4446e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86512a5a0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86512a5a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8ac4446e9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8ac4446e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86512a5a0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86512a5a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8ac4446e9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8ac4446e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86512a5a0_0_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86512a5a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8ac4446e9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8ac4446e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86512a5a0_0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86512a5a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8ac4446e9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8ac4446e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bdf755f79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bdf755f7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86512a5a0_0_1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86512a5a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8ac4446e9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8ac4446e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6512a5a0_0_2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6512a5a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8ac4446e9_0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8ac4446e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86512a5a0_0_2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86512a5a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8ac4446e9_0_2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8ac4446e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6512a5a0_0_3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6512a5a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8ac4446e9_0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8ac4446e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86512a5a0_0_3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86512a5a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8ac4446e9_0_2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8ac4446e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7bdf755f79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bdf755f7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86512a5a0_0_3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b86512a5a0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8ac4446e9_0_2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8ac4446e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86512a5a0_0_3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86512a5a0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8ac4446e9_0_2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8ac4446e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558285f1d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58285f1d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bdf755f79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bdf755f7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86512a5a0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86512a5a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86512a5a0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86512a5a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8ac4446e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8ac4446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86512a5a0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86512a5a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8ac4446e9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8ac4446e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8" name="Shape 8"/>
        <p:cNvGrpSpPr/>
        <p:nvPr/>
      </p:nvGrpSpPr>
      <p:grpSpPr>
        <a:xfrm>
          <a:off x="0" y="0"/>
          <a:ext cx="0" cy="0"/>
          <a:chOff x="0" y="0"/>
          <a:chExt cx="0" cy="0"/>
        </a:xfrm>
      </p:grpSpPr>
      <p:sp>
        <p:nvSpPr>
          <p:cNvPr id="9" name="Google Shape;9;p2"/>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10" name="Google Shape;10;p2"/>
          <p:cNvSpPr txBox="1"/>
          <p:nvPr>
            <p:ph idx="1" type="subTitle"/>
          </p:nvPr>
        </p:nvSpPr>
        <p:spPr>
          <a:xfrm>
            <a:off x="911450" y="7529100"/>
            <a:ext cx="4008000" cy="185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1" name="Google Shape;11;p2"/>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12" name="Google Shape;12;p2"/>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arge graphic">
  <p:cSld name="CUSTOM_3_1_1_1_1">
    <p:spTree>
      <p:nvGrpSpPr>
        <p:cNvPr id="57" name="Shape 57"/>
        <p:cNvGrpSpPr/>
        <p:nvPr/>
      </p:nvGrpSpPr>
      <p:grpSpPr>
        <a:xfrm>
          <a:off x="0" y="0"/>
          <a:ext cx="0" cy="0"/>
          <a:chOff x="0" y="0"/>
          <a:chExt cx="0" cy="0"/>
        </a:xfrm>
      </p:grpSpPr>
      <p:sp>
        <p:nvSpPr>
          <p:cNvPr id="58" name="Google Shape;58;p11"/>
          <p:cNvSpPr txBox="1"/>
          <p:nvPr>
            <p:ph type="title"/>
          </p:nvPr>
        </p:nvSpPr>
        <p:spPr>
          <a:xfrm>
            <a:off x="914400" y="3072500"/>
            <a:ext cx="5376600" cy="1993200"/>
          </a:xfrm>
          <a:prstGeom prst="rect">
            <a:avLst/>
          </a:prstGeom>
        </p:spPr>
        <p:txBody>
          <a:bodyPr anchorCtr="0" anchor="b"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1"/>
          <p:cNvSpPr txBox="1"/>
          <p:nvPr>
            <p:ph idx="1" type="body"/>
          </p:nvPr>
        </p:nvSpPr>
        <p:spPr>
          <a:xfrm>
            <a:off x="914400" y="5212100"/>
            <a:ext cx="5376600" cy="40245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60" name="Google Shape;60;p11"/>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1" name="Google Shape;61;p11"/>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lain">
  <p:cSld name="CUSTOM_3_1_1_1_1_1_1_1_1_1_1">
    <p:spTree>
      <p:nvGrpSpPr>
        <p:cNvPr id="62" name="Shape 62"/>
        <p:cNvGrpSpPr/>
        <p:nvPr/>
      </p:nvGrpSpPr>
      <p:grpSpPr>
        <a:xfrm>
          <a:off x="0" y="0"/>
          <a:ext cx="0" cy="0"/>
          <a:chOff x="0" y="0"/>
          <a:chExt cx="0" cy="0"/>
        </a:xfrm>
      </p:grpSpPr>
      <p:pic>
        <p:nvPicPr>
          <p:cNvPr id="63" name="Google Shape;63;p12"/>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4" name="Google Shape;64;p12"/>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imple primary break">
  <p:cSld name="CUSTOM_3_1_1_1_1_1_1_1_1_1_1_1">
    <p:bg>
      <p:bgPr>
        <a:solidFill>
          <a:srgbClr val="202124"/>
        </a:solidFill>
      </p:bgPr>
    </p:bg>
    <p:spTree>
      <p:nvGrpSpPr>
        <p:cNvPr id="65" name="Shape 65"/>
        <p:cNvGrpSpPr/>
        <p:nvPr/>
      </p:nvGrpSpPr>
      <p:grpSpPr>
        <a:xfrm>
          <a:off x="0" y="0"/>
          <a:ext cx="0" cy="0"/>
          <a:chOff x="0" y="0"/>
          <a:chExt cx="0" cy="0"/>
        </a:xfrm>
      </p:grpSpPr>
      <p:sp>
        <p:nvSpPr>
          <p:cNvPr id="66" name="Google Shape;66;p13"/>
          <p:cNvSpPr txBox="1"/>
          <p:nvPr>
            <p:ph type="title"/>
          </p:nvPr>
        </p:nvSpPr>
        <p:spPr>
          <a:xfrm>
            <a:off x="914350" y="3070800"/>
            <a:ext cx="109182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pic>
        <p:nvPicPr>
          <p:cNvPr id="67" name="Google Shape;67;p13"/>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8" name="Google Shape;68;p13"/>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imple secondary break">
  <p:cSld name="CUSTOM_3_1_1_1_1_1_1_1_1_1_1_1_1">
    <p:bg>
      <p:bgPr>
        <a:solidFill>
          <a:srgbClr val="FFFFFF"/>
        </a:solidFill>
      </p:bgPr>
    </p:bg>
    <p:spTree>
      <p:nvGrpSpPr>
        <p:cNvPr id="69" name="Shape 69"/>
        <p:cNvGrpSpPr/>
        <p:nvPr/>
      </p:nvGrpSpPr>
      <p:grpSpPr>
        <a:xfrm>
          <a:off x="0" y="0"/>
          <a:ext cx="0" cy="0"/>
          <a:chOff x="0" y="0"/>
          <a:chExt cx="0" cy="0"/>
        </a:xfrm>
      </p:grpSpPr>
      <p:sp>
        <p:nvSpPr>
          <p:cNvPr id="70" name="Google Shape;70;p14"/>
          <p:cNvSpPr txBox="1"/>
          <p:nvPr>
            <p:ph type="title"/>
          </p:nvPr>
        </p:nvSpPr>
        <p:spPr>
          <a:xfrm>
            <a:off x="914350" y="3070800"/>
            <a:ext cx="81537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71" name="Google Shape;71;p14"/>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72" name="Google Shape;72;p14"/>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imple secondary break 1">
  <p:cSld name="CUSTOM_3_1_1_1_1_1_1_1_1_1_1_1_1_1">
    <p:bg>
      <p:bgPr>
        <a:solidFill>
          <a:srgbClr val="FFFFFF"/>
        </a:solidFill>
      </p:bgPr>
    </p:bg>
    <p:spTree>
      <p:nvGrpSpPr>
        <p:cNvPr id="73" name="Shape 73"/>
        <p:cNvGrpSpPr/>
        <p:nvPr/>
      </p:nvGrpSpPr>
      <p:grpSpPr>
        <a:xfrm>
          <a:off x="0" y="0"/>
          <a:ext cx="0" cy="0"/>
          <a:chOff x="0" y="0"/>
          <a:chExt cx="0" cy="0"/>
        </a:xfrm>
      </p:grpSpPr>
      <p:sp>
        <p:nvSpPr>
          <p:cNvPr id="74" name="Google Shape;74;p15"/>
          <p:cNvSpPr txBox="1"/>
          <p:nvPr>
            <p:ph type="title"/>
          </p:nvPr>
        </p:nvSpPr>
        <p:spPr>
          <a:xfrm>
            <a:off x="9220250" y="3070800"/>
            <a:ext cx="8153700" cy="4145400"/>
          </a:xfrm>
          <a:prstGeom prst="rect">
            <a:avLst/>
          </a:prstGeom>
        </p:spPr>
        <p:txBody>
          <a:bodyPr anchorCtr="0" anchor="ctr" bIns="0" lIns="0" spcFirstLastPara="1" rIns="182850" wrap="square" tIns="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pic>
        <p:nvPicPr>
          <p:cNvPr id="75" name="Google Shape;75;p15"/>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76" name="Google Shape;76;p15"/>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Blue info">
  <p:cSld name="CUSTOM_7">
    <p:bg>
      <p:bgPr>
        <a:solidFill>
          <a:srgbClr val="1A73E8"/>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781475" y="3072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p:txBody>
      </p:sp>
      <p:sp>
        <p:nvSpPr>
          <p:cNvPr id="79" name="Google Shape;79;p16"/>
          <p:cNvSpPr txBox="1"/>
          <p:nvPr>
            <p:ph idx="2" type="title"/>
          </p:nvPr>
        </p:nvSpPr>
        <p:spPr>
          <a:xfrm>
            <a:off x="3781475" y="5224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p:txBody>
      </p:sp>
      <p:sp>
        <p:nvSpPr>
          <p:cNvPr id="80" name="Google Shape;80;p16"/>
          <p:cNvSpPr txBox="1"/>
          <p:nvPr>
            <p:ph idx="3" type="title"/>
          </p:nvPr>
        </p:nvSpPr>
        <p:spPr>
          <a:xfrm>
            <a:off x="3781475" y="7376500"/>
            <a:ext cx="8302800" cy="1114500"/>
          </a:xfrm>
          <a:prstGeom prst="rect">
            <a:avLst/>
          </a:prstGeom>
        </p:spPr>
        <p:txBody>
          <a:bodyPr anchorCtr="0" anchor="t" bIns="0" lIns="0" spcFirstLastPara="1" rIns="182850" wrap="square" tIns="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p:txBody>
      </p:sp>
      <p:sp>
        <p:nvSpPr>
          <p:cNvPr id="81" name="Google Shape;81;p16"/>
          <p:cNvSpPr txBox="1"/>
          <p:nvPr/>
        </p:nvSpPr>
        <p:spPr>
          <a:xfrm>
            <a:off x="914400" y="3072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a:ea typeface="Google Sans"/>
                <a:cs typeface="Google Sans"/>
                <a:sym typeface="Google Sans"/>
              </a:rPr>
              <a:t>File name:</a:t>
            </a:r>
            <a:endParaRPr sz="3600">
              <a:solidFill>
                <a:srgbClr val="FFFFFF"/>
              </a:solidFill>
              <a:latin typeface="Google Sans"/>
              <a:ea typeface="Google Sans"/>
              <a:cs typeface="Google Sans"/>
              <a:sym typeface="Google Sans"/>
            </a:endParaRPr>
          </a:p>
        </p:txBody>
      </p:sp>
      <p:sp>
        <p:nvSpPr>
          <p:cNvPr id="82" name="Google Shape;82;p16"/>
          <p:cNvSpPr txBox="1"/>
          <p:nvPr/>
        </p:nvSpPr>
        <p:spPr>
          <a:xfrm>
            <a:off x="914400" y="5224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a:ea typeface="Google Sans"/>
                <a:cs typeface="Google Sans"/>
                <a:sym typeface="Google Sans"/>
              </a:rPr>
              <a:t>Format:</a:t>
            </a:r>
            <a:endParaRPr sz="3600">
              <a:solidFill>
                <a:srgbClr val="FFFFFF"/>
              </a:solidFill>
              <a:latin typeface="Google Sans"/>
              <a:ea typeface="Google Sans"/>
              <a:cs typeface="Google Sans"/>
              <a:sym typeface="Google Sans"/>
            </a:endParaRPr>
          </a:p>
        </p:txBody>
      </p:sp>
      <p:sp>
        <p:nvSpPr>
          <p:cNvPr id="83" name="Google Shape;83;p16"/>
          <p:cNvSpPr txBox="1"/>
          <p:nvPr/>
        </p:nvSpPr>
        <p:spPr>
          <a:xfrm>
            <a:off x="914400" y="7376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FFFFFF"/>
                </a:solidFill>
                <a:latin typeface="Google Sans"/>
                <a:ea typeface="Google Sans"/>
                <a:cs typeface="Google Sans"/>
                <a:sym typeface="Google Sans"/>
              </a:rPr>
              <a:t>Presenter:</a:t>
            </a:r>
            <a:endParaRPr sz="3600">
              <a:solidFill>
                <a:srgbClr val="FFFFFF"/>
              </a:solidFill>
              <a:latin typeface="Google Sans"/>
              <a:ea typeface="Google Sans"/>
              <a:cs typeface="Google Sans"/>
              <a:sym typeface="Google Sans"/>
            </a:endParaRPr>
          </a:p>
        </p:txBody>
      </p:sp>
      <p:sp>
        <p:nvSpPr>
          <p:cNvPr id="84" name="Google Shape;84;p16"/>
          <p:cNvSpPr txBox="1"/>
          <p:nvPr/>
        </p:nvSpPr>
        <p:spPr>
          <a:xfrm>
            <a:off x="914400" y="920500"/>
            <a:ext cx="3012300" cy="73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rgbClr val="FFFFFF"/>
                </a:solidFill>
                <a:latin typeface="Google Sans"/>
                <a:ea typeface="Google Sans"/>
                <a:cs typeface="Google Sans"/>
                <a:sym typeface="Google Sans"/>
              </a:rPr>
              <a:t>Video Info</a:t>
            </a:r>
            <a:endParaRPr sz="4800">
              <a:solidFill>
                <a:srgbClr val="FFFFFF"/>
              </a:solidFill>
              <a:latin typeface="Google Sans"/>
              <a:ea typeface="Google Sans"/>
              <a:cs typeface="Google Sans"/>
              <a:sym typeface="Google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lank">
  <p:cSld name="CUSTOM_4">
    <p:spTree>
      <p:nvGrpSpPr>
        <p:cNvPr id="85" name="Shape 8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Embedded Video Background">
  <p:cSld name="CUSTOM_4_1">
    <p:bg>
      <p:bgPr>
        <a:solidFill>
          <a:srgbClr val="000000"/>
        </a:solidFill>
      </p:bgPr>
    </p:bg>
    <p:spTree>
      <p:nvGrpSpPr>
        <p:cNvPr id="86" name="Shape 8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3 - Titles Only No Footer">
  <p:cSld name="Content Option 3 - Titles Only No Footer">
    <p:spTree>
      <p:nvGrpSpPr>
        <p:cNvPr id="87" name="Shape 8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20"/>
          <p:cNvSpPr txBox="1"/>
          <p:nvPr>
            <p:ph type="title"/>
          </p:nvPr>
        </p:nvSpPr>
        <p:spPr>
          <a:xfrm>
            <a:off x="623400" y="890050"/>
            <a:ext cx="17041200" cy="1145400"/>
          </a:xfrm>
          <a:prstGeom prst="rect">
            <a:avLst/>
          </a:prstGeom>
        </p:spPr>
        <p:txBody>
          <a:bodyPr anchorCtr="0" anchor="t" bIns="0" lIns="0" spcFirstLastPara="1" rIns="18285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0" name="Google Shape;90;p20"/>
          <p:cNvSpPr txBox="1"/>
          <p:nvPr>
            <p:ph idx="1" type="body"/>
          </p:nvPr>
        </p:nvSpPr>
        <p:spPr>
          <a:xfrm>
            <a:off x="623400" y="2304950"/>
            <a:ext cx="7999800" cy="6832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sz="28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91" name="Google Shape;91;p20"/>
          <p:cNvSpPr txBox="1"/>
          <p:nvPr>
            <p:ph idx="2" type="body"/>
          </p:nvPr>
        </p:nvSpPr>
        <p:spPr>
          <a:xfrm>
            <a:off x="9664800" y="2304950"/>
            <a:ext cx="7999800" cy="68328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sz="28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2">
  <p:cSld name="CUSTOM_6_1">
    <p:spTree>
      <p:nvGrpSpPr>
        <p:cNvPr id="13" name="Shape 13"/>
        <p:cNvGrpSpPr/>
        <p:nvPr/>
      </p:nvGrpSpPr>
      <p:grpSpPr>
        <a:xfrm>
          <a:off x="0" y="0"/>
          <a:ext cx="0" cy="0"/>
          <a:chOff x="0" y="0"/>
          <a:chExt cx="0" cy="0"/>
        </a:xfrm>
      </p:grpSpPr>
      <p:sp>
        <p:nvSpPr>
          <p:cNvPr id="14" name="Google Shape;14;p3"/>
          <p:cNvSpPr txBox="1"/>
          <p:nvPr>
            <p:ph type="title"/>
          </p:nvPr>
        </p:nvSpPr>
        <p:spPr>
          <a:xfrm>
            <a:off x="9220250" y="3072500"/>
            <a:ext cx="8153700" cy="4138800"/>
          </a:xfrm>
          <a:prstGeom prst="rect">
            <a:avLst/>
          </a:prstGeom>
        </p:spPr>
        <p:txBody>
          <a:bodyPr anchorCtr="0" anchor="ctr" bIns="0" lIns="0" spcFirstLastPara="1" rIns="182850" wrap="square" tIns="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15" name="Google Shape;15;p3"/>
          <p:cNvSpPr txBox="1"/>
          <p:nvPr>
            <p:ph idx="1" type="subTitle"/>
          </p:nvPr>
        </p:nvSpPr>
        <p:spPr>
          <a:xfrm>
            <a:off x="9220250" y="7529100"/>
            <a:ext cx="4008000" cy="185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6" name="Google Shape;16;p3"/>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17" name="Google Shape;17;p3"/>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Zone with title">
  <p:cSld name="Image Slide_4">
    <p:spTree>
      <p:nvGrpSpPr>
        <p:cNvPr id="92" name="Shape 92"/>
        <p:cNvGrpSpPr/>
        <p:nvPr/>
      </p:nvGrpSpPr>
      <p:grpSpPr>
        <a:xfrm>
          <a:off x="0" y="0"/>
          <a:ext cx="0" cy="0"/>
          <a:chOff x="0" y="0"/>
          <a:chExt cx="0" cy="0"/>
        </a:xfrm>
      </p:grpSpPr>
      <p:sp>
        <p:nvSpPr>
          <p:cNvPr id="93" name="Google Shape;93;p21"/>
          <p:cNvSpPr txBox="1"/>
          <p:nvPr>
            <p:ph type="title"/>
          </p:nvPr>
        </p:nvSpPr>
        <p:spPr>
          <a:xfrm>
            <a:off x="1847500" y="1075775"/>
            <a:ext cx="14616300" cy="1075800"/>
          </a:xfrm>
          <a:prstGeom prst="rect">
            <a:avLst/>
          </a:prstGeom>
        </p:spPr>
        <p:txBody>
          <a:bodyPr anchorCtr="0" anchor="t" bIns="0" lIns="0" spcFirstLastPara="1" rIns="182850" wrap="square" tIns="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Image Slide_2">
    <p:spTree>
      <p:nvGrpSpPr>
        <p:cNvPr id="94" name="Shape 94"/>
        <p:cNvGrpSpPr/>
        <p:nvPr/>
      </p:nvGrpSpPr>
      <p:grpSpPr>
        <a:xfrm>
          <a:off x="0" y="0"/>
          <a:ext cx="0" cy="0"/>
          <a:chOff x="0" y="0"/>
          <a:chExt cx="0" cy="0"/>
        </a:xfrm>
      </p:grpSpPr>
      <p:pic>
        <p:nvPicPr>
          <p:cNvPr id="95" name="Google Shape;95;p22"/>
          <p:cNvPicPr preferRelativeResize="0"/>
          <p:nvPr/>
        </p:nvPicPr>
        <p:blipFill>
          <a:blip r:embed="rId2">
            <a:alphaModFix/>
          </a:blip>
          <a:stretch>
            <a:fillRect/>
          </a:stretch>
        </p:blipFill>
        <p:spPr>
          <a:xfrm>
            <a:off x="991050" y="1828800"/>
            <a:ext cx="8680651" cy="2215375"/>
          </a:xfrm>
          <a:prstGeom prst="rect">
            <a:avLst/>
          </a:prstGeom>
          <a:noFill/>
          <a:ln>
            <a:noFill/>
          </a:ln>
        </p:spPr>
      </p:pic>
      <p:cxnSp>
        <p:nvCxnSpPr>
          <p:cNvPr id="96" name="Google Shape;96;p22"/>
          <p:cNvCxnSpPr/>
          <p:nvPr/>
        </p:nvCxnSpPr>
        <p:spPr>
          <a:xfrm>
            <a:off x="1901952" y="3657600"/>
            <a:ext cx="7156200" cy="0"/>
          </a:xfrm>
          <a:prstGeom prst="straightConnector1">
            <a:avLst/>
          </a:prstGeom>
          <a:noFill/>
          <a:ln cap="flat" cmpd="sng" w="28575">
            <a:solidFill>
              <a:srgbClr val="666666"/>
            </a:solidFill>
            <a:prstDash val="solid"/>
            <a:round/>
            <a:headEnd len="med" w="med" type="none"/>
            <a:tailEnd len="med" w="med" type="none"/>
          </a:ln>
        </p:spPr>
      </p:cxnSp>
      <p:sp>
        <p:nvSpPr>
          <p:cNvPr id="97" name="Google Shape;97;p22"/>
          <p:cNvSpPr txBox="1"/>
          <p:nvPr>
            <p:ph idx="1" type="subTitle"/>
          </p:nvPr>
        </p:nvSpPr>
        <p:spPr>
          <a:xfrm>
            <a:off x="1901950" y="3735575"/>
            <a:ext cx="7156200" cy="1216200"/>
          </a:xfrm>
          <a:prstGeom prst="rect">
            <a:avLst/>
          </a:prstGeom>
        </p:spPr>
        <p:txBody>
          <a:bodyPr anchorCtr="0" anchor="t" bIns="0" lIns="0" spcFirstLastPara="1" rIns="0" wrap="square" tIns="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22"/>
          <p:cNvSpPr/>
          <p:nvPr/>
        </p:nvSpPr>
        <p:spPr>
          <a:xfrm>
            <a:off x="887500" y="9265025"/>
            <a:ext cx="2918100" cy="53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Video Info" showMasterSp="0">
  <p:cSld name="Blank_1_1">
    <p:bg>
      <p:bgPr>
        <a:noFill/>
      </p:bgPr>
    </p:bg>
    <p:spTree>
      <p:nvGrpSpPr>
        <p:cNvPr id="99" name="Shape 99"/>
        <p:cNvGrpSpPr/>
        <p:nvPr/>
      </p:nvGrpSpPr>
      <p:grpSpPr>
        <a:xfrm>
          <a:off x="0" y="0"/>
          <a:ext cx="0" cy="0"/>
          <a:chOff x="0" y="0"/>
          <a:chExt cx="0" cy="0"/>
        </a:xfrm>
      </p:grpSpPr>
      <p:sp>
        <p:nvSpPr>
          <p:cNvPr id="100" name="Google Shape;100;p23"/>
          <p:cNvSpPr/>
          <p:nvPr/>
        </p:nvSpPr>
        <p:spPr>
          <a:xfrm>
            <a:off x="-18300" y="-95250"/>
            <a:ext cx="18400800" cy="10496400"/>
          </a:xfrm>
          <a:prstGeom prst="rect">
            <a:avLst/>
          </a:prstGeom>
          <a:solidFill>
            <a:schemeClr val="accent5"/>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101" name="Google Shape;101;p23"/>
          <p:cNvSpPr txBox="1"/>
          <p:nvPr>
            <p:ph type="title"/>
          </p:nvPr>
        </p:nvSpPr>
        <p:spPr>
          <a:xfrm>
            <a:off x="958500" y="2729700"/>
            <a:ext cx="16447200" cy="4827600"/>
          </a:xfrm>
          <a:prstGeom prst="rect">
            <a:avLst/>
          </a:prstGeom>
        </p:spPr>
        <p:txBody>
          <a:bodyPr anchorCtr="0" anchor="t" bIns="0" lIns="0" spcFirstLastPara="1" rIns="182850" wrap="square" tIns="0">
            <a:noAutofit/>
          </a:bodyPr>
          <a:lstStyle>
            <a:lvl1pPr lvl="0" rtl="0">
              <a:spcBef>
                <a:spcPts val="0"/>
              </a:spcBef>
              <a:spcAft>
                <a:spcPts val="0"/>
              </a:spcAft>
              <a:buNone/>
              <a:defRPr sz="4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p:cSld name="CUSTOM_1">
    <p:spTree>
      <p:nvGrpSpPr>
        <p:cNvPr id="102" name="Shape 102"/>
        <p:cNvGrpSpPr/>
        <p:nvPr/>
      </p:nvGrpSpPr>
      <p:grpSpPr>
        <a:xfrm>
          <a:off x="0" y="0"/>
          <a:ext cx="0" cy="0"/>
          <a:chOff x="0" y="0"/>
          <a:chExt cx="0" cy="0"/>
        </a:xfrm>
      </p:grpSpPr>
      <p:sp>
        <p:nvSpPr>
          <p:cNvPr id="103" name="Google Shape;103;p24"/>
          <p:cNvSpPr/>
          <p:nvPr/>
        </p:nvSpPr>
        <p:spPr>
          <a:xfrm>
            <a:off x="125" y="-125"/>
            <a:ext cx="18288000" cy="102870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104" name="Google Shape;104;p24"/>
          <p:cNvSpPr txBox="1"/>
          <p:nvPr>
            <p:ph type="title"/>
          </p:nvPr>
        </p:nvSpPr>
        <p:spPr>
          <a:xfrm>
            <a:off x="1847500" y="1075775"/>
            <a:ext cx="14616300" cy="1075800"/>
          </a:xfrm>
          <a:prstGeom prst="rect">
            <a:avLst/>
          </a:prstGeom>
        </p:spPr>
        <p:txBody>
          <a:bodyPr anchorCtr="0" anchor="t" bIns="0" lIns="0" spcFirstLastPara="1" rIns="182850" wrap="square" tIns="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pic>
        <p:nvPicPr>
          <p:cNvPr id="105" name="Google Shape;105;p24"/>
          <p:cNvPicPr preferRelativeResize="0"/>
          <p:nvPr/>
        </p:nvPicPr>
        <p:blipFill rotWithShape="1">
          <a:blip r:embed="rId2">
            <a:alphaModFix/>
          </a:blip>
          <a:srcRect b="0" l="0" r="-21669" t="0"/>
          <a:stretch/>
        </p:blipFill>
        <p:spPr>
          <a:xfrm>
            <a:off x="1010600" y="9256050"/>
            <a:ext cx="3223152" cy="5070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Background 1">
  <p:cSld name="CUSTOM_1_1">
    <p:spTree>
      <p:nvGrpSpPr>
        <p:cNvPr id="106" name="Shape 106"/>
        <p:cNvGrpSpPr/>
        <p:nvPr/>
      </p:nvGrpSpPr>
      <p:grpSpPr>
        <a:xfrm>
          <a:off x="0" y="0"/>
          <a:ext cx="0" cy="0"/>
          <a:chOff x="0" y="0"/>
          <a:chExt cx="0" cy="0"/>
        </a:xfrm>
      </p:grpSpPr>
      <p:sp>
        <p:nvSpPr>
          <p:cNvPr id="107" name="Google Shape;107;p25"/>
          <p:cNvSpPr/>
          <p:nvPr/>
        </p:nvSpPr>
        <p:spPr>
          <a:xfrm>
            <a:off x="-18300" y="0"/>
            <a:ext cx="18400800" cy="10496400"/>
          </a:xfrm>
          <a:prstGeom prst="rect">
            <a:avLst/>
          </a:prstGeom>
          <a:solidFill>
            <a:srgbClr val="FFFFFF"/>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left/middle">
  <p:cSld name="CUSTOM_2_4">
    <p:spTree>
      <p:nvGrpSpPr>
        <p:cNvPr id="18" name="Shape 18"/>
        <p:cNvGrpSpPr/>
        <p:nvPr/>
      </p:nvGrpSpPr>
      <p:grpSpPr>
        <a:xfrm>
          <a:off x="0" y="0"/>
          <a:ext cx="0" cy="0"/>
          <a:chOff x="0" y="0"/>
          <a:chExt cx="0" cy="0"/>
        </a:xfrm>
      </p:grpSpPr>
      <p:sp>
        <p:nvSpPr>
          <p:cNvPr id="19" name="Google Shape;19;p4"/>
          <p:cNvSpPr txBox="1"/>
          <p:nvPr>
            <p:ph type="title"/>
          </p:nvPr>
        </p:nvSpPr>
        <p:spPr>
          <a:xfrm>
            <a:off x="914350" y="3072500"/>
            <a:ext cx="5376600" cy="4152000"/>
          </a:xfrm>
          <a:prstGeom prst="rect">
            <a:avLst/>
          </a:prstGeom>
        </p:spPr>
        <p:txBody>
          <a:bodyPr anchorCtr="0" anchor="ctr"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 name="Google Shape;20;p4"/>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21" name="Google Shape;21;p4"/>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Statement">
  <p:cSld name="CUSTOM_2_4_1">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24" name="Google Shape;24;p5"/>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
        <p:nvSpPr>
          <p:cNvPr id="25" name="Google Shape;25;p5"/>
          <p:cNvSpPr txBox="1"/>
          <p:nvPr>
            <p:ph type="title"/>
          </p:nvPr>
        </p:nvSpPr>
        <p:spPr>
          <a:xfrm>
            <a:off x="1815600" y="3072500"/>
            <a:ext cx="14656800" cy="4151700"/>
          </a:xfrm>
          <a:prstGeom prst="rect">
            <a:avLst/>
          </a:prstGeom>
        </p:spPr>
        <p:txBody>
          <a:bodyPr anchorCtr="0" anchor="ctr" bIns="0" lIns="0" spcFirstLastPara="1" rIns="182850" wrap="square" tIns="0">
            <a:noAutofit/>
          </a:bodyPr>
          <a:lstStyle>
            <a:lvl1pPr lvl="0" rtl="0" algn="ctr">
              <a:spcBef>
                <a:spcPts val="0"/>
              </a:spcBef>
              <a:spcAft>
                <a:spcPts val="0"/>
              </a:spcAft>
              <a:buSzPts val="5600"/>
              <a:buFont typeface="Google Sans Medium"/>
              <a:buNone/>
              <a:defRPr sz="5600"/>
            </a:lvl1pPr>
            <a:lvl2pPr lvl="1" rtl="0" algn="ctr">
              <a:spcBef>
                <a:spcPts val="0"/>
              </a:spcBef>
              <a:spcAft>
                <a:spcPts val="0"/>
              </a:spcAft>
              <a:buSzPts val="5600"/>
              <a:buFont typeface="Google Sans Medium"/>
              <a:buNone/>
              <a:defRPr sz="5600"/>
            </a:lvl2pPr>
            <a:lvl3pPr lvl="2" rtl="0" algn="ctr">
              <a:spcBef>
                <a:spcPts val="0"/>
              </a:spcBef>
              <a:spcAft>
                <a:spcPts val="0"/>
              </a:spcAft>
              <a:buSzPts val="5600"/>
              <a:buFont typeface="Google Sans Medium"/>
              <a:buNone/>
              <a:defRPr sz="5600"/>
            </a:lvl3pPr>
            <a:lvl4pPr lvl="3" rtl="0" algn="ctr">
              <a:spcBef>
                <a:spcPts val="0"/>
              </a:spcBef>
              <a:spcAft>
                <a:spcPts val="0"/>
              </a:spcAft>
              <a:buSzPts val="5600"/>
              <a:buFont typeface="Google Sans Medium"/>
              <a:buNone/>
              <a:defRPr sz="5600"/>
            </a:lvl4pPr>
            <a:lvl5pPr lvl="4" rtl="0" algn="ctr">
              <a:spcBef>
                <a:spcPts val="0"/>
              </a:spcBef>
              <a:spcAft>
                <a:spcPts val="0"/>
              </a:spcAft>
              <a:buSzPts val="5600"/>
              <a:buFont typeface="Google Sans Medium"/>
              <a:buNone/>
              <a:defRPr sz="5600"/>
            </a:lvl5pPr>
            <a:lvl6pPr lvl="5" rtl="0" algn="ctr">
              <a:spcBef>
                <a:spcPts val="0"/>
              </a:spcBef>
              <a:spcAft>
                <a:spcPts val="0"/>
              </a:spcAft>
              <a:buSzPts val="5600"/>
              <a:buFont typeface="Google Sans Medium"/>
              <a:buNone/>
              <a:defRPr sz="5600"/>
            </a:lvl6pPr>
            <a:lvl7pPr lvl="6" rtl="0" algn="ctr">
              <a:spcBef>
                <a:spcPts val="0"/>
              </a:spcBef>
              <a:spcAft>
                <a:spcPts val="0"/>
              </a:spcAft>
              <a:buSzPts val="5600"/>
              <a:buFont typeface="Google Sans Medium"/>
              <a:buNone/>
              <a:defRPr sz="5600"/>
            </a:lvl7pPr>
            <a:lvl8pPr lvl="7" rtl="0" algn="ctr">
              <a:spcBef>
                <a:spcPts val="0"/>
              </a:spcBef>
              <a:spcAft>
                <a:spcPts val="0"/>
              </a:spcAft>
              <a:buSzPts val="5600"/>
              <a:buFont typeface="Google Sans Medium"/>
              <a:buNone/>
              <a:defRPr sz="5600"/>
            </a:lvl8pPr>
            <a:lvl9pPr lvl="8" rtl="0" algn="ctr">
              <a:spcBef>
                <a:spcPts val="0"/>
              </a:spcBef>
              <a:spcAft>
                <a:spcPts val="0"/>
              </a:spcAft>
              <a:buSzPts val="5600"/>
              <a:buFont typeface="Google Sans Medium"/>
              <a:buNone/>
              <a:defRPr sz="5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Content">
  <p:cSld name="CUSTOM_2_3">
    <p:spTree>
      <p:nvGrpSpPr>
        <p:cNvPr id="26" name="Shape 26"/>
        <p:cNvGrpSpPr/>
        <p:nvPr/>
      </p:nvGrpSpPr>
      <p:grpSpPr>
        <a:xfrm>
          <a:off x="0" y="0"/>
          <a:ext cx="0" cy="0"/>
          <a:chOff x="0" y="0"/>
          <a:chExt cx="0" cy="0"/>
        </a:xfrm>
      </p:grpSpPr>
      <p:sp>
        <p:nvSpPr>
          <p:cNvPr id="27" name="Google Shape;27;p6"/>
          <p:cNvSpPr txBox="1"/>
          <p:nvPr>
            <p:ph idx="1" type="body"/>
          </p:nvPr>
        </p:nvSpPr>
        <p:spPr>
          <a:xfrm>
            <a:off x="914350" y="3072500"/>
            <a:ext cx="10917900" cy="6164100"/>
          </a:xfrm>
          <a:prstGeom prst="rect">
            <a:avLst/>
          </a:prstGeom>
        </p:spPr>
        <p:txBody>
          <a:bodyPr anchorCtr="0" anchor="t" bIns="0" lIns="0" spcFirstLastPara="1" rIns="0"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28" name="Google Shape;28;p6"/>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 name="Google Shape;29;p6"/>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30" name="Google Shape;30;p6"/>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Two columns">
  <p:cSld name="CUSTOM_2_2">
    <p:spTree>
      <p:nvGrpSpPr>
        <p:cNvPr id="31" name="Shape 31"/>
        <p:cNvGrpSpPr/>
        <p:nvPr/>
      </p:nvGrpSpPr>
      <p:grpSpPr>
        <a:xfrm>
          <a:off x="0" y="0"/>
          <a:ext cx="0" cy="0"/>
          <a:chOff x="0" y="0"/>
          <a:chExt cx="0" cy="0"/>
        </a:xfrm>
      </p:grpSpPr>
      <p:sp>
        <p:nvSpPr>
          <p:cNvPr id="32" name="Google Shape;32;p7"/>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7"/>
          <p:cNvSpPr txBox="1"/>
          <p:nvPr>
            <p:ph idx="1" type="body"/>
          </p:nvPr>
        </p:nvSpPr>
        <p:spPr>
          <a:xfrm>
            <a:off x="914350" y="3072500"/>
            <a:ext cx="8154000" cy="6164100"/>
          </a:xfrm>
          <a:prstGeom prst="rect">
            <a:avLst/>
          </a:prstGeom>
        </p:spPr>
        <p:txBody>
          <a:bodyPr anchorCtr="0" anchor="t" bIns="0" lIns="0" spcFirstLastPara="1" rIns="182875"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sp>
        <p:nvSpPr>
          <p:cNvPr id="34" name="Google Shape;34;p7"/>
          <p:cNvSpPr txBox="1"/>
          <p:nvPr>
            <p:ph idx="2" type="body"/>
          </p:nvPr>
        </p:nvSpPr>
        <p:spPr>
          <a:xfrm>
            <a:off x="9220250" y="3072500"/>
            <a:ext cx="8154000" cy="6164100"/>
          </a:xfrm>
          <a:prstGeom prst="rect">
            <a:avLst/>
          </a:prstGeom>
        </p:spPr>
        <p:txBody>
          <a:bodyPr anchorCtr="0" anchor="t" bIns="0" lIns="0" spcFirstLastPara="1" rIns="182875" wrap="square" tIns="0">
            <a:noAutofit/>
          </a:bodyPr>
          <a:lstStyle>
            <a:lvl1pPr indent="-406400" lvl="0" marL="457200" rtl="0">
              <a:lnSpc>
                <a:spcPct val="115000"/>
              </a:lnSpc>
              <a:spcBef>
                <a:spcPts val="0"/>
              </a:spcBef>
              <a:spcAft>
                <a:spcPts val="0"/>
              </a:spcAft>
              <a:buSzPts val="2800"/>
              <a:buChar char="●"/>
              <a:defRPr/>
            </a:lvl1pPr>
            <a:lvl2pPr indent="-406400" lvl="1" marL="914400" rtl="0">
              <a:lnSpc>
                <a:spcPct val="115000"/>
              </a:lnSpc>
              <a:spcBef>
                <a:spcPts val="0"/>
              </a:spcBef>
              <a:spcAft>
                <a:spcPts val="0"/>
              </a:spcAft>
              <a:buSzPts val="2800"/>
              <a:buChar char="○"/>
              <a:defRPr/>
            </a:lvl2pPr>
            <a:lvl3pPr indent="-406400" lvl="2" marL="1371600" rtl="0">
              <a:lnSpc>
                <a:spcPct val="115000"/>
              </a:lnSpc>
              <a:spcBef>
                <a:spcPts val="0"/>
              </a:spcBef>
              <a:spcAft>
                <a:spcPts val="0"/>
              </a:spcAft>
              <a:buSzPts val="2800"/>
              <a:buChar char="■"/>
              <a:defRPr/>
            </a:lvl3pPr>
            <a:lvl4pPr indent="-406400" lvl="3" marL="1828800" rtl="0">
              <a:lnSpc>
                <a:spcPct val="115000"/>
              </a:lnSpc>
              <a:spcBef>
                <a:spcPts val="0"/>
              </a:spcBef>
              <a:spcAft>
                <a:spcPts val="0"/>
              </a:spcAft>
              <a:buSzPts val="2800"/>
              <a:buChar char="●"/>
              <a:defRPr/>
            </a:lvl4pPr>
            <a:lvl5pPr indent="-406400" lvl="4" marL="2286000" rtl="0">
              <a:lnSpc>
                <a:spcPct val="115000"/>
              </a:lnSpc>
              <a:spcBef>
                <a:spcPts val="0"/>
              </a:spcBef>
              <a:spcAft>
                <a:spcPts val="0"/>
              </a:spcAft>
              <a:buSzPts val="2800"/>
              <a:buChar char="○"/>
              <a:defRPr/>
            </a:lvl5pPr>
            <a:lvl6pPr indent="-406400" lvl="5" marL="2743200" rtl="0">
              <a:lnSpc>
                <a:spcPct val="115000"/>
              </a:lnSpc>
              <a:spcBef>
                <a:spcPts val="0"/>
              </a:spcBef>
              <a:spcAft>
                <a:spcPts val="0"/>
              </a:spcAft>
              <a:buSzPts val="2800"/>
              <a:buChar char="■"/>
              <a:defRPr/>
            </a:lvl6pPr>
            <a:lvl7pPr indent="-406400" lvl="6" marL="3200400" rtl="0">
              <a:lnSpc>
                <a:spcPct val="115000"/>
              </a:lnSpc>
              <a:spcBef>
                <a:spcPts val="0"/>
              </a:spcBef>
              <a:spcAft>
                <a:spcPts val="0"/>
              </a:spcAft>
              <a:buSzPts val="2800"/>
              <a:buChar char="●"/>
              <a:defRPr/>
            </a:lvl7pPr>
            <a:lvl8pPr indent="-406400" lvl="7" marL="3657600" rtl="0">
              <a:lnSpc>
                <a:spcPct val="115000"/>
              </a:lnSpc>
              <a:spcBef>
                <a:spcPts val="0"/>
              </a:spcBef>
              <a:spcAft>
                <a:spcPts val="0"/>
              </a:spcAft>
              <a:buSzPts val="2800"/>
              <a:buChar char="○"/>
              <a:defRPr/>
            </a:lvl8pPr>
            <a:lvl9pPr indent="-406400" lvl="8" marL="4114800" rtl="0">
              <a:lnSpc>
                <a:spcPct val="115000"/>
              </a:lnSpc>
              <a:spcBef>
                <a:spcPts val="0"/>
              </a:spcBef>
              <a:spcAft>
                <a:spcPts val="0"/>
              </a:spcAft>
              <a:buSzPts val="2800"/>
              <a:buChar char="■"/>
              <a:defRPr/>
            </a:lvl9pPr>
          </a:lstStyle>
          <a:p/>
        </p:txBody>
      </p:sp>
      <p:pic>
        <p:nvPicPr>
          <p:cNvPr id="35" name="Google Shape;35;p7"/>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36" name="Google Shape;36;p7"/>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hree columns">
  <p:cSld name="CUSTOM_3">
    <p:spTree>
      <p:nvGrpSpPr>
        <p:cNvPr id="37" name="Shape 37"/>
        <p:cNvGrpSpPr/>
        <p:nvPr/>
      </p:nvGrpSpPr>
      <p:grpSpPr>
        <a:xfrm>
          <a:off x="0" y="0"/>
          <a:ext cx="0" cy="0"/>
          <a:chOff x="0" y="0"/>
          <a:chExt cx="0" cy="0"/>
        </a:xfrm>
      </p:grpSpPr>
      <p:sp>
        <p:nvSpPr>
          <p:cNvPr id="38" name="Google Shape;38;p8"/>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 name="Google Shape;39;p8"/>
          <p:cNvSpPr txBox="1"/>
          <p:nvPr>
            <p:ph idx="1" type="body"/>
          </p:nvPr>
        </p:nvSpPr>
        <p:spPr>
          <a:xfrm>
            <a:off x="91435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0" name="Google Shape;40;p8"/>
          <p:cNvSpPr txBox="1"/>
          <p:nvPr>
            <p:ph idx="2" type="body"/>
          </p:nvPr>
        </p:nvSpPr>
        <p:spPr>
          <a:xfrm>
            <a:off x="645565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1" name="Google Shape;41;p8"/>
          <p:cNvSpPr txBox="1"/>
          <p:nvPr>
            <p:ph idx="3" type="body"/>
          </p:nvPr>
        </p:nvSpPr>
        <p:spPr>
          <a:xfrm>
            <a:off x="11997100" y="3072500"/>
            <a:ext cx="53766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42" name="Google Shape;42;p8"/>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43" name="Google Shape;43;p8"/>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Four columns">
  <p:cSld name="CUSTOM_3_1">
    <p:spTree>
      <p:nvGrpSpPr>
        <p:cNvPr id="44" name="Shape 44"/>
        <p:cNvGrpSpPr/>
        <p:nvPr/>
      </p:nvGrpSpPr>
      <p:grpSpPr>
        <a:xfrm>
          <a:off x="0" y="0"/>
          <a:ext cx="0" cy="0"/>
          <a:chOff x="0" y="0"/>
          <a:chExt cx="0" cy="0"/>
        </a:xfrm>
      </p:grpSpPr>
      <p:sp>
        <p:nvSpPr>
          <p:cNvPr id="45" name="Google Shape;45;p9"/>
          <p:cNvSpPr txBox="1"/>
          <p:nvPr>
            <p:ph type="title"/>
          </p:nvPr>
        </p:nvSpPr>
        <p:spPr>
          <a:xfrm>
            <a:off x="914350" y="920500"/>
            <a:ext cx="8154000" cy="1999800"/>
          </a:xfrm>
          <a:prstGeom prst="rect">
            <a:avLst/>
          </a:prstGeom>
        </p:spPr>
        <p:txBody>
          <a:bodyPr anchorCtr="0" anchor="t" bIns="0" lIns="0" spcFirstLastPara="1" rIns="18285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 name="Google Shape;46;p9"/>
          <p:cNvSpPr txBox="1"/>
          <p:nvPr>
            <p:ph idx="1" type="body"/>
          </p:nvPr>
        </p:nvSpPr>
        <p:spPr>
          <a:xfrm>
            <a:off x="914400"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7" name="Google Shape;47;p9"/>
          <p:cNvSpPr txBox="1"/>
          <p:nvPr>
            <p:ph idx="2" type="body"/>
          </p:nvPr>
        </p:nvSpPr>
        <p:spPr>
          <a:xfrm>
            <a:off x="5067883"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8" name="Google Shape;48;p9"/>
          <p:cNvSpPr txBox="1"/>
          <p:nvPr>
            <p:ph idx="3" type="body"/>
          </p:nvPr>
        </p:nvSpPr>
        <p:spPr>
          <a:xfrm>
            <a:off x="9220636"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9" name="Google Shape;49;p9"/>
          <p:cNvSpPr txBox="1"/>
          <p:nvPr>
            <p:ph idx="4" type="body"/>
          </p:nvPr>
        </p:nvSpPr>
        <p:spPr>
          <a:xfrm>
            <a:off x="13373400" y="3072500"/>
            <a:ext cx="4000800" cy="6164100"/>
          </a:xfrm>
          <a:prstGeom prst="rect">
            <a:avLst/>
          </a:prstGeom>
        </p:spPr>
        <p:txBody>
          <a:bodyPr anchorCtr="0" anchor="t" bIns="0" lIns="0" spcFirstLastPara="1" rIns="182875" wrap="square" tIns="0">
            <a:noAutofit/>
          </a:bodyPr>
          <a:lstStyle>
            <a:lvl1pPr indent="-406400" lvl="0" marL="457200" rtl="0">
              <a:spcBef>
                <a:spcPts val="0"/>
              </a:spcBef>
              <a:spcAft>
                <a:spcPts val="0"/>
              </a:spcAft>
              <a:buSzPts val="28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pic>
        <p:nvPicPr>
          <p:cNvPr id="50" name="Google Shape;50;p9"/>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51" name="Google Shape;51;p9"/>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Quote">
  <p:cSld name="CUSTOM_3_1_1_1_1_1_2">
    <p:spTree>
      <p:nvGrpSpPr>
        <p:cNvPr id="52" name="Shape 52"/>
        <p:cNvGrpSpPr/>
        <p:nvPr/>
      </p:nvGrpSpPr>
      <p:grpSpPr>
        <a:xfrm>
          <a:off x="0" y="0"/>
          <a:ext cx="0" cy="0"/>
          <a:chOff x="0" y="0"/>
          <a:chExt cx="0" cy="0"/>
        </a:xfrm>
      </p:grpSpPr>
      <p:sp>
        <p:nvSpPr>
          <p:cNvPr id="53" name="Google Shape;53;p10"/>
          <p:cNvSpPr txBox="1"/>
          <p:nvPr>
            <p:ph type="title"/>
          </p:nvPr>
        </p:nvSpPr>
        <p:spPr>
          <a:xfrm>
            <a:off x="914400" y="3072500"/>
            <a:ext cx="12307800" cy="4151400"/>
          </a:xfrm>
          <a:prstGeom prst="rect">
            <a:avLst/>
          </a:prstGeom>
        </p:spPr>
        <p:txBody>
          <a:bodyPr anchorCtr="0" anchor="b" bIns="0" lIns="0" spcFirstLastPara="1" rIns="182850" wrap="square" tIns="0">
            <a:noAutofit/>
          </a:bodyPr>
          <a:lstStyle>
            <a:lvl1pPr lvl="0" rtl="0">
              <a:lnSpc>
                <a:spcPct val="125000"/>
              </a:lnSpc>
              <a:spcBef>
                <a:spcPts val="0"/>
              </a:spcBef>
              <a:spcAft>
                <a:spcPts val="0"/>
              </a:spcAft>
              <a:buNone/>
              <a:defRPr sz="4800"/>
            </a:lvl1pPr>
            <a:lvl2pPr lvl="1" rtl="0">
              <a:lnSpc>
                <a:spcPct val="125000"/>
              </a:lnSpc>
              <a:spcBef>
                <a:spcPts val="2000"/>
              </a:spcBef>
              <a:spcAft>
                <a:spcPts val="0"/>
              </a:spcAft>
              <a:buNone/>
              <a:defRPr sz="4800"/>
            </a:lvl2pPr>
            <a:lvl3pPr lvl="2" rtl="0">
              <a:lnSpc>
                <a:spcPct val="125000"/>
              </a:lnSpc>
              <a:spcBef>
                <a:spcPts val="2000"/>
              </a:spcBef>
              <a:spcAft>
                <a:spcPts val="0"/>
              </a:spcAft>
              <a:buNone/>
              <a:defRPr sz="4800"/>
            </a:lvl3pPr>
            <a:lvl4pPr lvl="3" rtl="0">
              <a:lnSpc>
                <a:spcPct val="125000"/>
              </a:lnSpc>
              <a:spcBef>
                <a:spcPts val="2000"/>
              </a:spcBef>
              <a:spcAft>
                <a:spcPts val="0"/>
              </a:spcAft>
              <a:buNone/>
              <a:defRPr sz="4800"/>
            </a:lvl4pPr>
            <a:lvl5pPr lvl="4" rtl="0">
              <a:lnSpc>
                <a:spcPct val="125000"/>
              </a:lnSpc>
              <a:spcBef>
                <a:spcPts val="2000"/>
              </a:spcBef>
              <a:spcAft>
                <a:spcPts val="0"/>
              </a:spcAft>
              <a:buNone/>
              <a:defRPr sz="4800"/>
            </a:lvl5pPr>
            <a:lvl6pPr lvl="5" rtl="0">
              <a:lnSpc>
                <a:spcPct val="125000"/>
              </a:lnSpc>
              <a:spcBef>
                <a:spcPts val="2000"/>
              </a:spcBef>
              <a:spcAft>
                <a:spcPts val="0"/>
              </a:spcAft>
              <a:buNone/>
              <a:defRPr sz="4800"/>
            </a:lvl6pPr>
            <a:lvl7pPr lvl="6" rtl="0">
              <a:lnSpc>
                <a:spcPct val="125000"/>
              </a:lnSpc>
              <a:spcBef>
                <a:spcPts val="2000"/>
              </a:spcBef>
              <a:spcAft>
                <a:spcPts val="0"/>
              </a:spcAft>
              <a:buNone/>
              <a:defRPr sz="4800"/>
            </a:lvl7pPr>
            <a:lvl8pPr lvl="7" rtl="0">
              <a:lnSpc>
                <a:spcPct val="125000"/>
              </a:lnSpc>
              <a:spcBef>
                <a:spcPts val="2000"/>
              </a:spcBef>
              <a:spcAft>
                <a:spcPts val="0"/>
              </a:spcAft>
              <a:buNone/>
              <a:defRPr sz="4800"/>
            </a:lvl8pPr>
            <a:lvl9pPr lvl="8" rtl="0">
              <a:lnSpc>
                <a:spcPct val="125000"/>
              </a:lnSpc>
              <a:spcBef>
                <a:spcPts val="2000"/>
              </a:spcBef>
              <a:spcAft>
                <a:spcPts val="2000"/>
              </a:spcAft>
              <a:buNone/>
              <a:defRPr sz="4800"/>
            </a:lvl9pPr>
          </a:lstStyle>
          <a:p/>
        </p:txBody>
      </p:sp>
      <p:pic>
        <p:nvPicPr>
          <p:cNvPr id="54" name="Google Shape;54;p10"/>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55" name="Google Shape;55;p10"/>
          <p:cNvSpPr txBox="1"/>
          <p:nvPr>
            <p:ph idx="1" type="subTitle"/>
          </p:nvPr>
        </p:nvSpPr>
        <p:spPr>
          <a:xfrm>
            <a:off x="914400" y="7376500"/>
            <a:ext cx="8153400" cy="18600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56" name="Google Shape;56;p10"/>
          <p:cNvSpPr txBox="1"/>
          <p:nvPr/>
        </p:nvSpPr>
        <p:spPr>
          <a:xfrm>
            <a:off x="13525150" y="-602"/>
            <a:ext cx="3848400" cy="92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350" y="920500"/>
            <a:ext cx="10917900" cy="1999800"/>
          </a:xfrm>
          <a:prstGeom prst="rect">
            <a:avLst/>
          </a:prstGeom>
          <a:noFill/>
          <a:ln>
            <a:noFill/>
          </a:ln>
        </p:spPr>
        <p:txBody>
          <a:bodyPr anchorCtr="0" anchor="t" bIns="0" lIns="0" spcFirstLastPara="1" rIns="182850" wrap="square" tIns="0">
            <a:noAutofit/>
          </a:bodyPr>
          <a:lstStyle>
            <a:lvl1pPr lvl="0"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2pPr>
            <a:lvl3pPr lvl="2"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3pPr>
            <a:lvl4pPr lvl="3"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4pPr>
            <a:lvl5pPr lvl="4"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5pPr>
            <a:lvl6pPr lvl="5"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6pPr>
            <a:lvl7pPr lvl="6"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7pPr>
            <a:lvl8pPr lvl="7"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8pPr>
            <a:lvl9pPr lvl="8"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9pPr>
          </a:lstStyle>
          <a:p/>
        </p:txBody>
      </p:sp>
      <p:sp>
        <p:nvSpPr>
          <p:cNvPr id="7" name="Google Shape;7;p1"/>
          <p:cNvSpPr txBox="1"/>
          <p:nvPr>
            <p:ph idx="1" type="body"/>
          </p:nvPr>
        </p:nvSpPr>
        <p:spPr>
          <a:xfrm>
            <a:off x="914350" y="3072500"/>
            <a:ext cx="10917900" cy="6164100"/>
          </a:xfrm>
          <a:prstGeom prst="rect">
            <a:avLst/>
          </a:prstGeom>
          <a:noFill/>
          <a:ln>
            <a:noFill/>
          </a:ln>
        </p:spPr>
        <p:txBody>
          <a:bodyPr anchorCtr="0" anchor="t" bIns="0" lIns="0" spcFirstLastPara="1" rIns="0" wrap="square" tIns="0">
            <a:noAutofit/>
          </a:bodyPr>
          <a:lstStyle>
            <a:lvl1pPr indent="-406400" lvl="0" marL="4572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1pPr>
            <a:lvl2pPr indent="-406400" lvl="1" marL="914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2pPr>
            <a:lvl3pPr indent="-406400" lvl="2" marL="13716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3pPr>
            <a:lvl4pPr indent="-406400" lvl="3" marL="18288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4pPr>
            <a:lvl5pPr indent="-406400" lvl="4" marL="22860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5pPr>
            <a:lvl6pPr indent="-406400" lvl="5" marL="27432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6pPr>
            <a:lvl7pPr indent="-406400" lvl="6" marL="3200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7pPr>
            <a:lvl8pPr indent="-406400" lvl="7" marL="36576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8pPr>
            <a:lvl9pPr indent="-406400" lvl="8" marL="41148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80">
          <p15:clr>
            <a:schemeClr val="accent1"/>
          </p15:clr>
        </p15:guide>
        <p15:guide id="2" orient="horz" pos="1840">
          <p15:clr>
            <a:schemeClr val="accent1"/>
          </p15:clr>
        </p15:guide>
        <p15:guide id="3" orient="horz" pos="1935">
          <p15:clr>
            <a:schemeClr val="accent1"/>
          </p15:clr>
        </p15:guide>
        <p15:guide id="4" orient="horz" pos="3191">
          <p15:clr>
            <a:schemeClr val="accent1"/>
          </p15:clr>
        </p15:guide>
        <p15:guide id="5" orient="horz" pos="3283">
          <p15:clr>
            <a:schemeClr val="accent1"/>
          </p15:clr>
        </p15:guide>
        <p15:guide id="6" orient="horz" pos="4551">
          <p15:clr>
            <a:schemeClr val="accent1"/>
          </p15:clr>
        </p15:guide>
        <p15:guide id="7" orient="horz" pos="4647">
          <p15:clr>
            <a:schemeClr val="accent1"/>
          </p15:clr>
        </p15:guide>
        <p15:guide id="8" pos="576">
          <p15:clr>
            <a:schemeClr val="accent1"/>
          </p15:clr>
        </p15:guide>
        <p15:guide id="9" pos="3099">
          <p15:clr>
            <a:schemeClr val="accent1"/>
          </p15:clr>
        </p15:guide>
        <p15:guide id="10" pos="3191">
          <p15:clr>
            <a:schemeClr val="accent1"/>
          </p15:clr>
        </p15:guide>
        <p15:guide id="11" pos="3963">
          <p15:clr>
            <a:schemeClr val="accent2"/>
          </p15:clr>
        </p15:guide>
        <p15:guide id="12" pos="4067">
          <p15:clr>
            <a:schemeClr val="accent2"/>
          </p15:clr>
        </p15:guide>
        <p15:guide id="13" pos="5712">
          <p15:clr>
            <a:schemeClr val="accent1"/>
          </p15:clr>
        </p15:guide>
        <p15:guide id="14" pos="5808">
          <p15:clr>
            <a:schemeClr val="accent1"/>
          </p15:clr>
        </p15:guide>
        <p15:guide id="15" pos="7453">
          <p15:clr>
            <a:schemeClr val="accent2"/>
          </p15:clr>
        </p15:guide>
        <p15:guide id="16" pos="7557">
          <p15:clr>
            <a:schemeClr val="accent2"/>
          </p15:clr>
        </p15:guide>
        <p15:guide id="17" pos="8329">
          <p15:clr>
            <a:schemeClr val="accent1"/>
          </p15:clr>
        </p15:guide>
        <p15:guide id="18" pos="8421">
          <p15:clr>
            <a:schemeClr val="accent1"/>
          </p15:clr>
        </p15:guide>
        <p15:guide id="19" pos="10944">
          <p15:clr>
            <a:schemeClr val="accent1"/>
          </p15:clr>
        </p15:guide>
        <p15:guide id="20" orient="horz" pos="5906">
          <p15:clr>
            <a:schemeClr val="accent1"/>
          </p15:clr>
        </p15:guide>
        <p15:guide id="21" orient="horz" pos="581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5.png"/><Relationship Id="rId8"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cloud.google.com/products/calculator/#id=f3ea8f9c-42b1-464e-9629-389258030d1b" TargetMode="External"/><Relationship Id="rId4" Type="http://schemas.openxmlformats.org/officeDocument/2006/relationships/hyperlink" Target="https://cloud.google.com/products/calculato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cloud.google.com/products/calculato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idx="1" type="subTitle"/>
          </p:nvPr>
        </p:nvSpPr>
        <p:spPr>
          <a:xfrm>
            <a:off x="911450" y="7529100"/>
            <a:ext cx="4008000" cy="185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13" name="Google Shape;113;p26"/>
          <p:cNvSpPr txBox="1"/>
          <p:nvPr>
            <p:ph type="title"/>
          </p:nvPr>
        </p:nvSpPr>
        <p:spPr>
          <a:xfrm>
            <a:off x="914400" y="3072500"/>
            <a:ext cx="8153700" cy="4138800"/>
          </a:xfrm>
          <a:prstGeom prst="rect">
            <a:avLst/>
          </a:prstGeom>
        </p:spPr>
        <p:txBody>
          <a:bodyPr anchorCtr="0" anchor="ctr" bIns="0" lIns="0" spcFirstLastPara="1" rIns="182850" wrap="square" tIns="0">
            <a:noAutofit/>
          </a:bodyPr>
          <a:lstStyle/>
          <a:p>
            <a:pPr indent="0" lvl="0" marL="0" rtl="0" algn="l">
              <a:spcBef>
                <a:spcPts val="0"/>
              </a:spcBef>
              <a:spcAft>
                <a:spcPts val="0"/>
              </a:spcAft>
              <a:buNone/>
            </a:pPr>
            <a:r>
              <a:rPr lang="en"/>
              <a:t>Google Cloud Architect Design and Process Workbook</a:t>
            </a:r>
            <a:endParaRPr/>
          </a:p>
        </p:txBody>
      </p:sp>
      <p:sp>
        <p:nvSpPr>
          <p:cNvPr id="114" name="Google Shape;114;p26"/>
          <p:cNvSpPr/>
          <p:nvPr/>
        </p:nvSpPr>
        <p:spPr>
          <a:xfrm rot="-2700000">
            <a:off x="11536412" y="2349225"/>
            <a:ext cx="921077" cy="3498906"/>
          </a:xfrm>
          <a:prstGeom prst="roundRect">
            <a:avLst>
              <a:gd fmla="val 50000" name="adj"/>
            </a:avLst>
          </a:prstGeom>
          <a:gradFill>
            <a:gsLst>
              <a:gs pos="0">
                <a:srgbClr val="FEEFC3"/>
              </a:gs>
              <a:gs pos="30000">
                <a:srgbClr val="FEEFC3"/>
              </a:gs>
              <a:gs pos="100000">
                <a:srgbClr val="FBBC05"/>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6"/>
          <p:cNvSpPr/>
          <p:nvPr/>
        </p:nvSpPr>
        <p:spPr>
          <a:xfrm>
            <a:off x="14496196" y="2920300"/>
            <a:ext cx="1839300" cy="4456200"/>
          </a:xfrm>
          <a:prstGeom prst="round2SameRect">
            <a:avLst>
              <a:gd fmla="val 50000" name="adj1"/>
              <a:gd fmla="val 0" name="adj2"/>
            </a:avLst>
          </a:prstGeom>
          <a:gradFill>
            <a:gsLst>
              <a:gs pos="0">
                <a:srgbClr val="CEEAD6"/>
              </a:gs>
              <a:gs pos="34000">
                <a:srgbClr val="CEEAD6"/>
              </a:gs>
              <a:gs pos="100000">
                <a:srgbClr val="34A853"/>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6"/>
          <p:cNvSpPr/>
          <p:nvPr/>
        </p:nvSpPr>
        <p:spPr>
          <a:xfrm rot="-5400698">
            <a:off x="12942766" y="5661375"/>
            <a:ext cx="2956200" cy="2956200"/>
          </a:xfrm>
          <a:prstGeom prst="rect">
            <a:avLst/>
          </a:prstGeom>
          <a:noFill/>
          <a:ln cap="flat" cmpd="sng" w="19050">
            <a:solidFill>
              <a:srgbClr val="3C4043"/>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7" name="Google Shape;117;p26"/>
          <p:cNvSpPr/>
          <p:nvPr/>
        </p:nvSpPr>
        <p:spPr>
          <a:xfrm>
            <a:off x="11111345" y="7045650"/>
            <a:ext cx="2371093" cy="1185552"/>
          </a:xfrm>
          <a:custGeom>
            <a:rect b="b" l="l" r="r" t="t"/>
            <a:pathLst>
              <a:path extrusionOk="0" h="39591" w="79175">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18" name="Google Shape;118;p26"/>
          <p:cNvSpPr/>
          <p:nvPr/>
        </p:nvSpPr>
        <p:spPr>
          <a:xfrm>
            <a:off x="11382506" y="4356875"/>
            <a:ext cx="823800" cy="823800"/>
          </a:xfrm>
          <a:prstGeom prst="ellipse">
            <a:avLst/>
          </a:prstGeom>
          <a:solidFill>
            <a:srgbClr val="34A85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19" name="Google Shape;119;p26"/>
          <p:cNvPicPr preferRelativeResize="0"/>
          <p:nvPr/>
        </p:nvPicPr>
        <p:blipFill rotWithShape="1">
          <a:blip r:embed="rId3">
            <a:alphaModFix/>
          </a:blip>
          <a:srcRect b="0" l="0" r="0" t="0"/>
          <a:stretch/>
        </p:blipFill>
        <p:spPr>
          <a:xfrm>
            <a:off x="10414950" y="5056459"/>
            <a:ext cx="2718962" cy="2718963"/>
          </a:xfrm>
          <a:prstGeom prst="rect">
            <a:avLst/>
          </a:prstGeom>
          <a:noFill/>
          <a:ln>
            <a:noFill/>
          </a:ln>
        </p:spPr>
      </p:pic>
      <p:sp>
        <p:nvSpPr>
          <p:cNvPr id="120" name="Google Shape;120;p26"/>
          <p:cNvSpPr/>
          <p:nvPr/>
        </p:nvSpPr>
        <p:spPr>
          <a:xfrm rot="10800000">
            <a:off x="15178732" y="4052189"/>
            <a:ext cx="1130700" cy="978000"/>
          </a:xfrm>
          <a:prstGeom prst="triangle">
            <a:avLst>
              <a:gd fmla="val 50000" name="adj"/>
            </a:avLst>
          </a:prstGeom>
          <a:noFill/>
          <a:ln cap="flat" cmpd="sng" w="19050">
            <a:solidFill>
              <a:srgbClr val="3C4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6"/>
          <p:cNvSpPr/>
          <p:nvPr/>
        </p:nvSpPr>
        <p:spPr>
          <a:xfrm>
            <a:off x="14696800" y="5030189"/>
            <a:ext cx="2094600" cy="1814700"/>
          </a:xfrm>
          <a:prstGeom prst="hexagon">
            <a:avLst>
              <a:gd fmla="val 25000" name="adj"/>
              <a:gd fmla="val 115470" name="vf"/>
            </a:avLst>
          </a:prstGeom>
          <a:noFill/>
          <a:ln cap="flat" cmpd="sng" w="19050">
            <a:solidFill>
              <a:srgbClr val="3C40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914350" y="920500"/>
            <a:ext cx="158214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5. Designing REST APIs</a:t>
            </a:r>
            <a:endParaRPr/>
          </a:p>
        </p:txBody>
      </p:sp>
      <p:graphicFrame>
        <p:nvGraphicFramePr>
          <p:cNvPr id="207" name="Google Shape;207;p35"/>
          <p:cNvGraphicFramePr/>
          <p:nvPr/>
        </p:nvGraphicFramePr>
        <p:xfrm>
          <a:off x="914400" y="3482188"/>
          <a:ext cx="3000000" cy="3000000"/>
        </p:xfrm>
        <a:graphic>
          <a:graphicData uri="http://schemas.openxmlformats.org/drawingml/2006/table">
            <a:tbl>
              <a:tblPr>
                <a:noFill/>
                <a:tableStyleId>{575D0808-BE21-4F33-8C6E-9EA381BA27E4}</a:tableStyleId>
              </a:tblPr>
              <a:tblGrid>
                <a:gridCol w="5487175"/>
                <a:gridCol w="5487175"/>
                <a:gridCol w="5487175"/>
              </a:tblGrid>
              <a:tr h="46762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693425">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Account Service</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transactions</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list</a:t>
                      </a:r>
                      <a:endParaRPr i="1" sz="2400">
                        <a:solidFill>
                          <a:schemeClr val="dk1"/>
                        </a:solidFill>
                        <a:latin typeface="Roboto"/>
                        <a:ea typeface="Roboto"/>
                        <a:cs typeface="Roboto"/>
                        <a:sym typeface="Roboto"/>
                      </a:endParaRPr>
                    </a:p>
                    <a:p>
                      <a:pPr indent="0" lvl="0" marL="0" rtl="0" algn="l">
                        <a:spcBef>
                          <a:spcPts val="0"/>
                        </a:spcBef>
                        <a:spcAft>
                          <a:spcPts val="0"/>
                        </a:spcAft>
                        <a:buNone/>
                      </a:pPr>
                      <a:r>
                        <a:rPr i="1" lang="en" sz="2400">
                          <a:solidFill>
                            <a:schemeClr val="dk1"/>
                          </a:solidFill>
                          <a:latin typeface="Roboto"/>
                          <a:ea typeface="Roboto"/>
                          <a:cs typeface="Roboto"/>
                          <a:sym typeface="Roboto"/>
                        </a:rPr>
                        <a:t>deposit</a:t>
                      </a:r>
                      <a:endParaRPr i="1" sz="2400">
                        <a:solidFill>
                          <a:schemeClr val="dk1"/>
                        </a:solidFill>
                        <a:latin typeface="Roboto"/>
                        <a:ea typeface="Roboto"/>
                        <a:cs typeface="Roboto"/>
                        <a:sym typeface="Roboto"/>
                      </a:endParaRPr>
                    </a:p>
                    <a:p>
                      <a:pPr indent="0" lvl="0" marL="0" rtl="0" algn="l">
                        <a:spcBef>
                          <a:spcPts val="0"/>
                        </a:spcBef>
                        <a:spcAft>
                          <a:spcPts val="0"/>
                        </a:spcAft>
                        <a:buNone/>
                      </a:pPr>
                      <a:r>
                        <a:rPr i="1" lang="en" sz="2400">
                          <a:solidFill>
                            <a:schemeClr val="dk1"/>
                          </a:solidFill>
                          <a:latin typeface="Roboto"/>
                          <a:ea typeface="Roboto"/>
                          <a:cs typeface="Roboto"/>
                          <a:sym typeface="Roboto"/>
                        </a:rPr>
                        <a:t>withdraw</a:t>
                      </a:r>
                      <a:endParaRPr i="1" sz="2400">
                        <a:solidFill>
                          <a:schemeClr val="dk1"/>
                        </a:solidFill>
                        <a:latin typeface="Roboto"/>
                        <a:ea typeface="Roboto"/>
                        <a:cs typeface="Roboto"/>
                        <a:sym typeface="Roboto"/>
                      </a:endParaRPr>
                    </a:p>
                    <a:p>
                      <a:pPr indent="0" lvl="0" marL="0" rtl="0" algn="l">
                        <a:spcBef>
                          <a:spcPts val="0"/>
                        </a:spcBef>
                        <a:spcAft>
                          <a:spcPts val="0"/>
                        </a:spcAft>
                        <a:buNone/>
                      </a:pPr>
                      <a:r>
                        <a:rPr i="1" lang="en" sz="2400">
                          <a:solidFill>
                            <a:schemeClr val="dk1"/>
                          </a:solidFill>
                          <a:latin typeface="Roboto"/>
                          <a:ea typeface="Roboto"/>
                          <a:cs typeface="Roboto"/>
                          <a:sym typeface="Roboto"/>
                        </a:rPr>
                        <a:t>transfer</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93425">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09725" marB="1097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208" name="Google Shape;208;p35"/>
          <p:cNvSpPr txBox="1"/>
          <p:nvPr>
            <p:ph idx="1" type="body"/>
          </p:nvPr>
        </p:nvSpPr>
        <p:spPr>
          <a:xfrm>
            <a:off x="916332" y="2311188"/>
            <a:ext cx="157518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F</a:t>
            </a:r>
            <a:r>
              <a:rPr lang="en"/>
              <a:t>ill in the table on the next slide with your services and their resources and operations</a:t>
            </a:r>
            <a:r>
              <a:rPr lang="en"/>
              <a:t> as shown in the example below.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914350" y="920500"/>
            <a:ext cx="158214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5. Designing REST APIs</a:t>
            </a:r>
            <a:endParaRPr/>
          </a:p>
        </p:txBody>
      </p:sp>
      <p:graphicFrame>
        <p:nvGraphicFramePr>
          <p:cNvPr id="214" name="Google Shape;214;p36"/>
          <p:cNvGraphicFramePr/>
          <p:nvPr/>
        </p:nvGraphicFramePr>
        <p:xfrm>
          <a:off x="914400" y="3482188"/>
          <a:ext cx="3000000" cy="3000000"/>
        </p:xfrm>
        <a:graphic>
          <a:graphicData uri="http://schemas.openxmlformats.org/drawingml/2006/table">
            <a:tbl>
              <a:tblPr>
                <a:noFill/>
                <a:tableStyleId>{575D0808-BE21-4F33-8C6E-9EA381BA27E4}</a:tableStyleId>
              </a:tblPr>
              <a:tblGrid>
                <a:gridCol w="5487175"/>
                <a:gridCol w="5487175"/>
                <a:gridCol w="5487175"/>
              </a:tblGrid>
              <a:tr h="46762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693425">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215" name="Google Shape;215;p36"/>
          <p:cNvSpPr txBox="1"/>
          <p:nvPr>
            <p:ph idx="1" type="body"/>
          </p:nvPr>
        </p:nvSpPr>
        <p:spPr>
          <a:xfrm>
            <a:off x="916332" y="2311188"/>
            <a:ext cx="157518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F</a:t>
            </a:r>
            <a:r>
              <a:rPr lang="en"/>
              <a:t>ill in the table with your services and their resources and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6. Defining storage characteristics</a:t>
            </a:r>
            <a:endParaRPr/>
          </a:p>
        </p:txBody>
      </p:sp>
      <p:graphicFrame>
        <p:nvGraphicFramePr>
          <p:cNvPr id="221" name="Google Shape;221;p37"/>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2743350"/>
                <a:gridCol w="2743350"/>
                <a:gridCol w="2743350"/>
                <a:gridCol w="2743350"/>
                <a:gridCol w="2743350"/>
                <a:gridCol w="2743350"/>
              </a:tblGrid>
              <a:tr h="139532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Structured or Unstructured</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SQL or NoSQL</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Strong or Eventual Consistency</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Amount of Data (MB, GB, TB, PB, ExB)</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Read only or Read/Write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537500">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Account Service</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Structured</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SQL</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Strong</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GB</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Read/Write</a:t>
                      </a:r>
                      <a:endParaRPr i="1" sz="2400">
                        <a:solidFill>
                          <a:schemeClr val="dk1"/>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r>
            </a:tbl>
          </a:graphicData>
        </a:graphic>
      </p:graphicFrame>
      <p:sp>
        <p:nvSpPr>
          <p:cNvPr id="222" name="Google Shape;222;p37"/>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a:t>
            </a:r>
            <a:r>
              <a:rPr lang="en"/>
              <a:t>n the next slide </a:t>
            </a:r>
            <a:r>
              <a:rPr lang="en"/>
              <a:t>fill in the </a:t>
            </a:r>
            <a:r>
              <a:rPr lang="en"/>
              <a:t>required storage features. Below is an example</a:t>
            </a:r>
            <a:r>
              <a:rPr lang="en"/>
              <a:t>.</a:t>
            </a:r>
            <a:endParaRPr sz="2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6. Defining storage characteristics</a:t>
            </a:r>
            <a:endParaRPr/>
          </a:p>
        </p:txBody>
      </p:sp>
      <p:graphicFrame>
        <p:nvGraphicFramePr>
          <p:cNvPr id="228" name="Google Shape;228;p38"/>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2743350"/>
                <a:gridCol w="2743350"/>
                <a:gridCol w="2743350"/>
                <a:gridCol w="2743350"/>
                <a:gridCol w="2743350"/>
                <a:gridCol w="2743350"/>
              </a:tblGrid>
              <a:tr h="139532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Structured or Unstructured</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SQL or NoSQL</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Strong or Eventual Consistency</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Amount of Data (MB, GB, TB, PB, ExB)</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Read only or Read/Write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537500">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592225">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37150" marB="137150"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r>
            </a:tbl>
          </a:graphicData>
        </a:graphic>
      </p:graphicFrame>
      <p:sp>
        <p:nvSpPr>
          <p:cNvPr id="229" name="Google Shape;229;p38"/>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F</a:t>
            </a:r>
            <a:r>
              <a:rPr lang="en"/>
              <a:t>ill in the required storage features.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914350" y="920500"/>
            <a:ext cx="163830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7. Choosing Google Cloud Storage and Data Services</a:t>
            </a:r>
            <a:endParaRPr/>
          </a:p>
        </p:txBody>
      </p:sp>
      <p:graphicFrame>
        <p:nvGraphicFramePr>
          <p:cNvPr id="235" name="Google Shape;235;p39"/>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2047875"/>
                <a:gridCol w="2047875"/>
                <a:gridCol w="2047875"/>
                <a:gridCol w="2047875"/>
                <a:gridCol w="2047875"/>
                <a:gridCol w="2047875"/>
                <a:gridCol w="2047875"/>
                <a:gridCol w="2047875"/>
              </a:tblGrid>
              <a:tr h="2060500">
                <a:tc>
                  <a:txBody>
                    <a:bodyPr/>
                    <a:lstStyle/>
                    <a:p>
                      <a:pPr indent="0" lvl="0" marL="0" rtl="0" algn="ctr">
                        <a:spcBef>
                          <a:spcPts val="0"/>
                        </a:spcBef>
                        <a:spcAft>
                          <a:spcPts val="0"/>
                        </a:spcAft>
                        <a:buNone/>
                      </a:pPr>
                      <a:r>
                        <a:rPr b="1" lang="en" sz="2800">
                          <a:solidFill>
                            <a:srgbClr val="FFFFFF"/>
                          </a:solidFill>
                          <a:latin typeface="Google Sans"/>
                          <a:ea typeface="Google Sans"/>
                          <a:cs typeface="Google Sans"/>
                          <a:sym typeface="Google Sans"/>
                        </a:rPr>
                        <a:t>Service</a:t>
                      </a:r>
                      <a:endParaRPr b="1" sz="2800">
                        <a:solidFill>
                          <a:srgbClr val="FFFFFF"/>
                        </a:solidFill>
                        <a:latin typeface="Google Sans"/>
                        <a:ea typeface="Google Sans"/>
                        <a:cs typeface="Google Sans"/>
                        <a:sym typeface="Google Sans"/>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Persistent Disk</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Storage</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SQL</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Firestore</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Bigtable</a:t>
                      </a:r>
                      <a:endParaRPr sz="2400">
                        <a:solidFill>
                          <a:schemeClr val="dk1"/>
                        </a:solidFill>
                        <a:latin typeface="Google Sans"/>
                        <a:ea typeface="Google Sans"/>
                        <a:cs typeface="Google Sans"/>
                        <a:sym typeface="Google Sans"/>
                      </a:endParaRPr>
                    </a:p>
                  </a:txBody>
                  <a:tcPr marT="91425" marB="91425" marR="91425" marL="91425"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Spanner</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BigQuery</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r>
              <a:tr h="784100">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Account Service</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i="1" lang="en" sz="2400">
                          <a:solidFill>
                            <a:schemeClr val="dk1"/>
                          </a:solidFill>
                          <a:latin typeface="Roboto"/>
                          <a:ea typeface="Roboto"/>
                          <a:cs typeface="Roboto"/>
                          <a:sym typeface="Roboto"/>
                        </a:rPr>
                        <a:t>X</a:t>
                      </a:r>
                      <a:endParaRPr i="1" sz="2400">
                        <a:solidFill>
                          <a:schemeClr val="dk1"/>
                        </a:solidFill>
                        <a:latin typeface="Roboto"/>
                        <a:ea typeface="Roboto"/>
                        <a:cs typeface="Roboto"/>
                        <a:sym typeface="Roboto"/>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pic>
        <p:nvPicPr>
          <p:cNvPr id="236" name="Google Shape;236;p39"/>
          <p:cNvPicPr preferRelativeResize="0"/>
          <p:nvPr/>
        </p:nvPicPr>
        <p:blipFill rotWithShape="1">
          <a:blip r:embed="rId3">
            <a:alphaModFix/>
          </a:blip>
          <a:srcRect b="5092" l="0" r="0" t="5101"/>
          <a:stretch/>
        </p:blipFill>
        <p:spPr>
          <a:xfrm>
            <a:off x="3462327" y="3647125"/>
            <a:ext cx="1089000" cy="1043700"/>
          </a:xfrm>
          <a:prstGeom prst="rect">
            <a:avLst/>
          </a:prstGeom>
          <a:noFill/>
          <a:ln>
            <a:noFill/>
          </a:ln>
        </p:spPr>
      </p:pic>
      <p:pic>
        <p:nvPicPr>
          <p:cNvPr id="237" name="Google Shape;237;p39"/>
          <p:cNvPicPr preferRelativeResize="0"/>
          <p:nvPr/>
        </p:nvPicPr>
        <p:blipFill rotWithShape="1">
          <a:blip r:embed="rId4">
            <a:alphaModFix/>
          </a:blip>
          <a:srcRect b="5500" l="0" r="0" t="5500"/>
          <a:stretch/>
        </p:blipFill>
        <p:spPr>
          <a:xfrm>
            <a:off x="5421396" y="3594889"/>
            <a:ext cx="1233056" cy="1148172"/>
          </a:xfrm>
          <a:prstGeom prst="rect">
            <a:avLst/>
          </a:prstGeom>
          <a:noFill/>
          <a:ln>
            <a:noFill/>
          </a:ln>
        </p:spPr>
      </p:pic>
      <p:pic>
        <p:nvPicPr>
          <p:cNvPr id="238" name="Google Shape;238;p39"/>
          <p:cNvPicPr preferRelativeResize="0"/>
          <p:nvPr/>
        </p:nvPicPr>
        <p:blipFill rotWithShape="1">
          <a:blip r:embed="rId5">
            <a:alphaModFix/>
          </a:blip>
          <a:srcRect b="0" l="0" r="0" t="0"/>
          <a:stretch/>
        </p:blipFill>
        <p:spPr>
          <a:xfrm>
            <a:off x="7524521" y="3594889"/>
            <a:ext cx="1100942" cy="1148172"/>
          </a:xfrm>
          <a:prstGeom prst="rect">
            <a:avLst/>
          </a:prstGeom>
          <a:noFill/>
          <a:ln>
            <a:noFill/>
          </a:ln>
        </p:spPr>
      </p:pic>
      <p:pic>
        <p:nvPicPr>
          <p:cNvPr id="239" name="Google Shape;239;p39"/>
          <p:cNvPicPr preferRelativeResize="0"/>
          <p:nvPr/>
        </p:nvPicPr>
        <p:blipFill rotWithShape="1">
          <a:blip r:embed="rId6">
            <a:alphaModFix/>
          </a:blip>
          <a:srcRect b="5101" l="0" r="0" t="5092"/>
          <a:stretch/>
        </p:blipFill>
        <p:spPr>
          <a:xfrm>
            <a:off x="9495532" y="3595525"/>
            <a:ext cx="1245000" cy="1146900"/>
          </a:xfrm>
          <a:prstGeom prst="rect">
            <a:avLst/>
          </a:prstGeom>
          <a:noFill/>
          <a:ln>
            <a:noFill/>
          </a:ln>
        </p:spPr>
      </p:pic>
      <p:pic>
        <p:nvPicPr>
          <p:cNvPr id="240" name="Google Shape;240;p39"/>
          <p:cNvPicPr preferRelativeResize="0"/>
          <p:nvPr/>
        </p:nvPicPr>
        <p:blipFill rotWithShape="1">
          <a:blip r:embed="rId7">
            <a:alphaModFix/>
          </a:blip>
          <a:srcRect b="0" l="0" r="0" t="0"/>
          <a:stretch/>
        </p:blipFill>
        <p:spPr>
          <a:xfrm>
            <a:off x="11610601" y="3594889"/>
            <a:ext cx="1100942" cy="1148172"/>
          </a:xfrm>
          <a:prstGeom prst="rect">
            <a:avLst/>
          </a:prstGeom>
          <a:noFill/>
          <a:ln>
            <a:noFill/>
          </a:ln>
        </p:spPr>
      </p:pic>
      <p:pic>
        <p:nvPicPr>
          <p:cNvPr id="241" name="Google Shape;241;p39"/>
          <p:cNvPicPr preferRelativeResize="0"/>
          <p:nvPr/>
        </p:nvPicPr>
        <p:blipFill rotWithShape="1">
          <a:blip r:embed="rId8">
            <a:alphaModFix/>
          </a:blip>
          <a:srcRect b="10" l="0" r="0" t="0"/>
          <a:stretch/>
        </p:blipFill>
        <p:spPr>
          <a:xfrm>
            <a:off x="13581613" y="3594889"/>
            <a:ext cx="1100942" cy="1148172"/>
          </a:xfrm>
          <a:prstGeom prst="rect">
            <a:avLst/>
          </a:prstGeom>
          <a:noFill/>
          <a:ln>
            <a:noFill/>
          </a:ln>
        </p:spPr>
      </p:pic>
      <p:pic>
        <p:nvPicPr>
          <p:cNvPr id="242" name="Google Shape;242;p39"/>
          <p:cNvPicPr preferRelativeResize="0"/>
          <p:nvPr/>
        </p:nvPicPr>
        <p:blipFill rotWithShape="1">
          <a:blip r:embed="rId9">
            <a:alphaModFix/>
          </a:blip>
          <a:srcRect b="5500" l="0" r="0" t="5500"/>
          <a:stretch/>
        </p:blipFill>
        <p:spPr>
          <a:xfrm>
            <a:off x="15552624" y="3559664"/>
            <a:ext cx="1233056" cy="1148172"/>
          </a:xfrm>
          <a:prstGeom prst="rect">
            <a:avLst/>
          </a:prstGeom>
          <a:noFill/>
          <a:ln>
            <a:noFill/>
          </a:ln>
        </p:spPr>
      </p:pic>
      <p:sp>
        <p:nvSpPr>
          <p:cNvPr id="243" name="Google Shape;243;p39"/>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a:t>
            </a:r>
            <a:r>
              <a:rPr lang="en"/>
              <a:t>n the next slide </a:t>
            </a:r>
            <a:r>
              <a:rPr lang="en"/>
              <a:t>choose the Google Cloud storage products for each service</a:t>
            </a:r>
            <a:r>
              <a:rPr lang="en"/>
              <a:t>.</a:t>
            </a:r>
            <a:endParaRPr/>
          </a:p>
          <a:p>
            <a:pPr indent="0" lvl="0" marL="0" rtl="0" algn="l">
              <a:spcBef>
                <a:spcPts val="0"/>
              </a:spcBef>
              <a:spcAft>
                <a:spcPts val="1600"/>
              </a:spcAft>
              <a:buNone/>
            </a:pPr>
            <a:r>
              <a:rPr lang="en"/>
              <a:t>Below is an example.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914350" y="920500"/>
            <a:ext cx="163830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7. Choosing Google Cloud Storage and Data Services</a:t>
            </a:r>
            <a:endParaRPr/>
          </a:p>
        </p:txBody>
      </p:sp>
      <p:sp>
        <p:nvSpPr>
          <p:cNvPr id="249" name="Google Shape;249;p40"/>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C</a:t>
            </a:r>
            <a:r>
              <a:rPr lang="en"/>
              <a:t>hoose the Google Cloud storage products for each service.</a:t>
            </a:r>
            <a:endParaRPr/>
          </a:p>
        </p:txBody>
      </p:sp>
      <p:graphicFrame>
        <p:nvGraphicFramePr>
          <p:cNvPr id="250" name="Google Shape;250;p40"/>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2047875"/>
                <a:gridCol w="2047875"/>
                <a:gridCol w="2047875"/>
                <a:gridCol w="2047875"/>
                <a:gridCol w="2047875"/>
                <a:gridCol w="2047875"/>
                <a:gridCol w="2047875"/>
                <a:gridCol w="2047875"/>
              </a:tblGrid>
              <a:tr h="2060500">
                <a:tc>
                  <a:txBody>
                    <a:bodyPr/>
                    <a:lstStyle/>
                    <a:p>
                      <a:pPr indent="0" lvl="0" marL="0" rtl="0" algn="ctr">
                        <a:spcBef>
                          <a:spcPts val="0"/>
                        </a:spcBef>
                        <a:spcAft>
                          <a:spcPts val="0"/>
                        </a:spcAft>
                        <a:buNone/>
                      </a:pPr>
                      <a:r>
                        <a:rPr b="1" lang="en" sz="2800">
                          <a:solidFill>
                            <a:srgbClr val="FFFFFF"/>
                          </a:solidFill>
                          <a:latin typeface="Google Sans"/>
                          <a:ea typeface="Google Sans"/>
                          <a:cs typeface="Google Sans"/>
                          <a:sym typeface="Google Sans"/>
                        </a:rPr>
                        <a:t>Service</a:t>
                      </a:r>
                      <a:endParaRPr b="1" sz="2800">
                        <a:solidFill>
                          <a:srgbClr val="FFFFFF"/>
                        </a:solidFill>
                        <a:latin typeface="Google Sans"/>
                        <a:ea typeface="Google Sans"/>
                        <a:cs typeface="Google Sans"/>
                        <a:sym typeface="Google Sans"/>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Persistent Disk</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Storage</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SQL</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Firestore</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Bigtable</a:t>
                      </a:r>
                      <a:endParaRPr sz="2400">
                        <a:solidFill>
                          <a:schemeClr val="dk1"/>
                        </a:solidFill>
                        <a:latin typeface="Google Sans"/>
                        <a:ea typeface="Google Sans"/>
                        <a:cs typeface="Google Sans"/>
                        <a:sym typeface="Google Sans"/>
                      </a:endParaRPr>
                    </a:p>
                  </a:txBody>
                  <a:tcPr marT="91425" marB="91425" marR="91425" marL="91425"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l">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Spanner</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400">
                          <a:solidFill>
                            <a:schemeClr val="dk1"/>
                          </a:solidFill>
                          <a:latin typeface="Google Sans"/>
                          <a:ea typeface="Google Sans"/>
                          <a:cs typeface="Google Sans"/>
                          <a:sym typeface="Google Sans"/>
                        </a:rPr>
                        <a:t>BigQuery</a:t>
                      </a:r>
                      <a:endParaRPr sz="2400">
                        <a:solidFill>
                          <a:schemeClr val="dk1"/>
                        </a:solidFill>
                        <a:latin typeface="Google Sans"/>
                        <a:ea typeface="Google Sans"/>
                        <a:cs typeface="Google Sans"/>
                        <a:sym typeface="Google Sans"/>
                      </a:endParaRPr>
                    </a:p>
                  </a:txBody>
                  <a:tcPr marT="91425" marB="91425" marR="91425" marL="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r>
              <a:tr h="784100">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98525">
                <a:tc>
                  <a:txBody>
                    <a:bodyPr/>
                    <a:lstStyle/>
                    <a:p>
                      <a:pPr indent="0" lvl="0" marL="0" rtl="0" algn="l">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solidFill>
                          <a:srgbClr val="202124"/>
                        </a:solidFill>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pic>
        <p:nvPicPr>
          <p:cNvPr id="251" name="Google Shape;251;p40"/>
          <p:cNvPicPr preferRelativeResize="0"/>
          <p:nvPr/>
        </p:nvPicPr>
        <p:blipFill rotWithShape="1">
          <a:blip r:embed="rId3">
            <a:alphaModFix/>
          </a:blip>
          <a:srcRect b="5092" l="0" r="0" t="5101"/>
          <a:stretch/>
        </p:blipFill>
        <p:spPr>
          <a:xfrm>
            <a:off x="3462327" y="3647125"/>
            <a:ext cx="1089000" cy="1043700"/>
          </a:xfrm>
          <a:prstGeom prst="rect">
            <a:avLst/>
          </a:prstGeom>
          <a:noFill/>
          <a:ln>
            <a:noFill/>
          </a:ln>
        </p:spPr>
      </p:pic>
      <p:pic>
        <p:nvPicPr>
          <p:cNvPr id="252" name="Google Shape;252;p40"/>
          <p:cNvPicPr preferRelativeResize="0"/>
          <p:nvPr/>
        </p:nvPicPr>
        <p:blipFill rotWithShape="1">
          <a:blip r:embed="rId4">
            <a:alphaModFix/>
          </a:blip>
          <a:srcRect b="5500" l="0" r="0" t="5500"/>
          <a:stretch/>
        </p:blipFill>
        <p:spPr>
          <a:xfrm>
            <a:off x="5421396" y="3594889"/>
            <a:ext cx="1233056" cy="1148172"/>
          </a:xfrm>
          <a:prstGeom prst="rect">
            <a:avLst/>
          </a:prstGeom>
          <a:noFill/>
          <a:ln>
            <a:noFill/>
          </a:ln>
        </p:spPr>
      </p:pic>
      <p:pic>
        <p:nvPicPr>
          <p:cNvPr id="253" name="Google Shape;253;p40"/>
          <p:cNvPicPr preferRelativeResize="0"/>
          <p:nvPr/>
        </p:nvPicPr>
        <p:blipFill rotWithShape="1">
          <a:blip r:embed="rId5">
            <a:alphaModFix/>
          </a:blip>
          <a:srcRect b="0" l="0" r="0" t="0"/>
          <a:stretch/>
        </p:blipFill>
        <p:spPr>
          <a:xfrm>
            <a:off x="7524521" y="3594889"/>
            <a:ext cx="1100942" cy="1148172"/>
          </a:xfrm>
          <a:prstGeom prst="rect">
            <a:avLst/>
          </a:prstGeom>
          <a:noFill/>
          <a:ln>
            <a:noFill/>
          </a:ln>
        </p:spPr>
      </p:pic>
      <p:pic>
        <p:nvPicPr>
          <p:cNvPr id="254" name="Google Shape;254;p40"/>
          <p:cNvPicPr preferRelativeResize="0"/>
          <p:nvPr/>
        </p:nvPicPr>
        <p:blipFill rotWithShape="1">
          <a:blip r:embed="rId6">
            <a:alphaModFix/>
          </a:blip>
          <a:srcRect b="5101" l="0" r="0" t="5092"/>
          <a:stretch/>
        </p:blipFill>
        <p:spPr>
          <a:xfrm>
            <a:off x="9495532" y="3595525"/>
            <a:ext cx="1245000" cy="1146900"/>
          </a:xfrm>
          <a:prstGeom prst="rect">
            <a:avLst/>
          </a:prstGeom>
          <a:noFill/>
          <a:ln>
            <a:noFill/>
          </a:ln>
        </p:spPr>
      </p:pic>
      <p:pic>
        <p:nvPicPr>
          <p:cNvPr id="255" name="Google Shape;255;p40"/>
          <p:cNvPicPr preferRelativeResize="0"/>
          <p:nvPr/>
        </p:nvPicPr>
        <p:blipFill rotWithShape="1">
          <a:blip r:embed="rId7">
            <a:alphaModFix/>
          </a:blip>
          <a:srcRect b="0" l="0" r="0" t="0"/>
          <a:stretch/>
        </p:blipFill>
        <p:spPr>
          <a:xfrm>
            <a:off x="11610601" y="3594889"/>
            <a:ext cx="1100942" cy="1148172"/>
          </a:xfrm>
          <a:prstGeom prst="rect">
            <a:avLst/>
          </a:prstGeom>
          <a:noFill/>
          <a:ln>
            <a:noFill/>
          </a:ln>
        </p:spPr>
      </p:pic>
      <p:pic>
        <p:nvPicPr>
          <p:cNvPr id="256" name="Google Shape;256;p40"/>
          <p:cNvPicPr preferRelativeResize="0"/>
          <p:nvPr/>
        </p:nvPicPr>
        <p:blipFill rotWithShape="1">
          <a:blip r:embed="rId8">
            <a:alphaModFix/>
          </a:blip>
          <a:srcRect b="10" l="0" r="0" t="0"/>
          <a:stretch/>
        </p:blipFill>
        <p:spPr>
          <a:xfrm>
            <a:off x="13581613" y="3594889"/>
            <a:ext cx="1100942" cy="1148172"/>
          </a:xfrm>
          <a:prstGeom prst="rect">
            <a:avLst/>
          </a:prstGeom>
          <a:noFill/>
          <a:ln>
            <a:noFill/>
          </a:ln>
        </p:spPr>
      </p:pic>
      <p:pic>
        <p:nvPicPr>
          <p:cNvPr id="257" name="Google Shape;257;p40"/>
          <p:cNvPicPr preferRelativeResize="0"/>
          <p:nvPr/>
        </p:nvPicPr>
        <p:blipFill rotWithShape="1">
          <a:blip r:embed="rId9">
            <a:alphaModFix/>
          </a:blip>
          <a:srcRect b="5500" l="0" r="0" t="5500"/>
          <a:stretch/>
        </p:blipFill>
        <p:spPr>
          <a:xfrm>
            <a:off x="15552624" y="3559664"/>
            <a:ext cx="1233056" cy="11481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914350" y="920500"/>
            <a:ext cx="16459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8a. Defining network characteristics for your services</a:t>
            </a:r>
            <a:endParaRPr/>
          </a:p>
        </p:txBody>
      </p:sp>
      <p:graphicFrame>
        <p:nvGraphicFramePr>
          <p:cNvPr id="263" name="Google Shape;263;p41"/>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2730500"/>
                <a:gridCol w="2730500"/>
                <a:gridCol w="2730500"/>
                <a:gridCol w="2730500"/>
                <a:gridCol w="2730500"/>
                <a:gridCol w="2730500"/>
              </a:tblGrid>
              <a:tr h="776800">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Internet facing or Internal only</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HTTP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TCP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UDP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Multiregional?</a:t>
                      </a:r>
                      <a:endParaRPr sz="2600">
                        <a:solidFill>
                          <a:srgbClr val="FFFFFF"/>
                        </a:solidFill>
                        <a:latin typeface="Roboto Medium"/>
                        <a:ea typeface="Roboto Medium"/>
                        <a:cs typeface="Roboto Medium"/>
                        <a:sym typeface="Roboto Medium"/>
                      </a:endParaRPr>
                    </a:p>
                  </a:txBody>
                  <a:tcPr marT="182875" marB="182875" marR="91425" marL="274300" anchor="ctr">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487400">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a:t>
                      </a:r>
                      <a:r>
                        <a:rPr i="1" lang="en" sz="2400">
                          <a:solidFill>
                            <a:schemeClr val="dk1"/>
                          </a:solidFill>
                          <a:latin typeface="Roboto"/>
                          <a:ea typeface="Roboto"/>
                          <a:cs typeface="Roboto"/>
                          <a:sym typeface="Roboto"/>
                        </a:rPr>
                        <a:t>ccount</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Internal only</a:t>
                      </a:r>
                      <a:endParaRPr i="1" sz="2400">
                        <a:solidFill>
                          <a:schemeClr val="dk1"/>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i="1" lang="en" sz="2400">
                          <a:solidFill>
                            <a:schemeClr val="dk1"/>
                          </a:solidFill>
                          <a:latin typeface="Roboto"/>
                          <a:ea typeface="Roboto"/>
                          <a:cs typeface="Roboto"/>
                          <a:sym typeface="Roboto"/>
                        </a:rPr>
                        <a:t>X</a:t>
                      </a:r>
                      <a:endParaRPr i="1" sz="2400">
                        <a:solidFill>
                          <a:schemeClr val="dk1"/>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i="1" lang="en" sz="2400">
                          <a:solidFill>
                            <a:schemeClr val="dk1"/>
                          </a:solidFill>
                          <a:latin typeface="Roboto"/>
                          <a:ea typeface="Roboto"/>
                          <a:cs typeface="Roboto"/>
                          <a:sym typeface="Roboto"/>
                        </a:rPr>
                        <a:t>No</a:t>
                      </a:r>
                      <a:endParaRPr i="1" sz="2400">
                        <a:solidFill>
                          <a:schemeClr val="dk1"/>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264" name="Google Shape;264;p41"/>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a:t>
            </a:r>
            <a:r>
              <a:rPr lang="en"/>
              <a:t>n the next slide </a:t>
            </a:r>
            <a:r>
              <a:rPr lang="en"/>
              <a:t>fill in the required network features</a:t>
            </a:r>
            <a:r>
              <a:rPr lang="en"/>
              <a:t>. Below is an example.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914350" y="920500"/>
            <a:ext cx="16459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8a. Defining network characteristics for your services</a:t>
            </a:r>
            <a:endParaRPr/>
          </a:p>
        </p:txBody>
      </p:sp>
      <p:graphicFrame>
        <p:nvGraphicFramePr>
          <p:cNvPr id="270" name="Google Shape;270;p42"/>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2730500"/>
                <a:gridCol w="2730500"/>
                <a:gridCol w="2730500"/>
                <a:gridCol w="2730500"/>
                <a:gridCol w="2730500"/>
                <a:gridCol w="2730500"/>
              </a:tblGrid>
              <a:tr h="776800">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Internet facing or Internal only</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HTTP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TCP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UDP</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ctr">
                        <a:spcBef>
                          <a:spcPts val="0"/>
                        </a:spcBef>
                        <a:spcAft>
                          <a:spcPts val="0"/>
                        </a:spcAft>
                        <a:buNone/>
                      </a:pPr>
                      <a:r>
                        <a:rPr lang="en" sz="2600">
                          <a:solidFill>
                            <a:srgbClr val="FFFFFF"/>
                          </a:solidFill>
                          <a:latin typeface="Roboto Medium"/>
                          <a:ea typeface="Roboto Medium"/>
                          <a:cs typeface="Roboto Medium"/>
                          <a:sym typeface="Roboto Medium"/>
                        </a:rPr>
                        <a:t>Multi-Regional?</a:t>
                      </a:r>
                      <a:endParaRPr sz="2600">
                        <a:solidFill>
                          <a:srgbClr val="FFFFFF"/>
                        </a:solidFill>
                        <a:latin typeface="Roboto Medium"/>
                        <a:ea typeface="Roboto Medium"/>
                        <a:cs typeface="Roboto Medium"/>
                        <a:sym typeface="Roboto Medium"/>
                      </a:endParaRPr>
                    </a:p>
                  </a:txBody>
                  <a:tcPr marT="182875" marB="182875" marR="91425" marL="274300" anchor="ctr">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487400">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7400">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274E13">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solidFill>
                          <a:srgbClr val="202124"/>
                        </a:solidFill>
                        <a:latin typeface="Google Sans"/>
                        <a:ea typeface="Google Sans"/>
                        <a:cs typeface="Google Sans"/>
                        <a:sym typeface="Google Sans"/>
                      </a:endParaRPr>
                    </a:p>
                  </a:txBody>
                  <a:tcPr marT="182875" marB="182875" marR="182875" marL="274300">
                    <a:lnL cap="flat" cmpd="sng" w="38100">
                      <a:solidFill>
                        <a:srgbClr val="274E13">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271" name="Google Shape;271;p42"/>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a:t>
            </a:r>
            <a:r>
              <a:rPr lang="en"/>
              <a:t>ill in the required network features.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914350" y="920500"/>
            <a:ext cx="162477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8b. Select the load balancers for your services</a:t>
            </a:r>
            <a:endParaRPr/>
          </a:p>
        </p:txBody>
      </p:sp>
      <p:graphicFrame>
        <p:nvGraphicFramePr>
          <p:cNvPr id="277" name="Google Shape;277;p43"/>
          <p:cNvGraphicFramePr/>
          <p:nvPr/>
        </p:nvGraphicFramePr>
        <p:xfrm>
          <a:off x="5048250" y="3785616"/>
          <a:ext cx="3000000" cy="3000000"/>
        </p:xfrm>
        <a:graphic>
          <a:graphicData uri="http://schemas.openxmlformats.org/drawingml/2006/table">
            <a:tbl>
              <a:tblPr>
                <a:noFill/>
                <a:tableStyleId>{575D0808-BE21-4F33-8C6E-9EA381BA27E4}</a:tableStyleId>
              </a:tblPr>
              <a:tblGrid>
                <a:gridCol w="2047875"/>
                <a:gridCol w="2047875"/>
                <a:gridCol w="2047875"/>
                <a:gridCol w="2047875"/>
              </a:tblGrid>
              <a:tr h="135457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HTTP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TCP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UDP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r>
              <a:tr h="577950">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Account</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i="1" lang="en" sz="2400">
                          <a:solidFill>
                            <a:schemeClr val="dk1"/>
                          </a:solidFill>
                          <a:latin typeface="Roboto"/>
                          <a:ea typeface="Roboto"/>
                          <a:cs typeface="Roboto"/>
                          <a:sym typeface="Roboto"/>
                        </a:rPr>
                        <a:t>X</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r>
            </a:tbl>
          </a:graphicData>
        </a:graphic>
      </p:graphicFrame>
      <p:pic>
        <p:nvPicPr>
          <p:cNvPr id="278" name="Google Shape;278;p43"/>
          <p:cNvPicPr preferRelativeResize="0"/>
          <p:nvPr/>
        </p:nvPicPr>
        <p:blipFill>
          <a:blip r:embed="rId3">
            <a:alphaModFix/>
          </a:blip>
          <a:stretch>
            <a:fillRect/>
          </a:stretch>
        </p:blipFill>
        <p:spPr>
          <a:xfrm>
            <a:off x="7514012" y="3841083"/>
            <a:ext cx="1097280" cy="1097280"/>
          </a:xfrm>
          <a:prstGeom prst="rect">
            <a:avLst/>
          </a:prstGeom>
          <a:noFill/>
          <a:ln>
            <a:noFill/>
          </a:ln>
        </p:spPr>
      </p:pic>
      <p:pic>
        <p:nvPicPr>
          <p:cNvPr id="279" name="Google Shape;279;p43"/>
          <p:cNvPicPr preferRelativeResize="0"/>
          <p:nvPr/>
        </p:nvPicPr>
        <p:blipFill>
          <a:blip r:embed="rId3">
            <a:alphaModFix/>
          </a:blip>
          <a:stretch>
            <a:fillRect/>
          </a:stretch>
        </p:blipFill>
        <p:spPr>
          <a:xfrm>
            <a:off x="9570712" y="3841083"/>
            <a:ext cx="1097280" cy="1097280"/>
          </a:xfrm>
          <a:prstGeom prst="rect">
            <a:avLst/>
          </a:prstGeom>
          <a:noFill/>
          <a:ln>
            <a:noFill/>
          </a:ln>
        </p:spPr>
      </p:pic>
      <p:pic>
        <p:nvPicPr>
          <p:cNvPr id="280" name="Google Shape;280;p43"/>
          <p:cNvPicPr preferRelativeResize="0"/>
          <p:nvPr/>
        </p:nvPicPr>
        <p:blipFill>
          <a:blip r:embed="rId3">
            <a:alphaModFix/>
          </a:blip>
          <a:stretch>
            <a:fillRect/>
          </a:stretch>
        </p:blipFill>
        <p:spPr>
          <a:xfrm>
            <a:off x="11628149" y="3841083"/>
            <a:ext cx="1097280" cy="1097280"/>
          </a:xfrm>
          <a:prstGeom prst="rect">
            <a:avLst/>
          </a:prstGeom>
          <a:noFill/>
          <a:ln>
            <a:noFill/>
          </a:ln>
        </p:spPr>
      </p:pic>
      <p:sp>
        <p:nvSpPr>
          <p:cNvPr id="281" name="Google Shape;281;p43"/>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a:t>
            </a:r>
            <a:r>
              <a:rPr lang="en"/>
              <a:t>n the next slide </a:t>
            </a:r>
            <a:r>
              <a:rPr lang="en"/>
              <a:t>choose the Google Cloud load balancer product(s) for each service.</a:t>
            </a:r>
            <a:endParaRPr/>
          </a:p>
          <a:p>
            <a:pPr indent="0" lvl="0" marL="0" rtl="0" algn="l">
              <a:spcBef>
                <a:spcPts val="0"/>
              </a:spcBef>
              <a:spcAft>
                <a:spcPts val="0"/>
              </a:spcAft>
              <a:buNone/>
            </a:pPr>
            <a:r>
              <a:rPr lang="en"/>
              <a:t>Below is an example.</a:t>
            </a:r>
            <a:endParaRPr sz="2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type="title"/>
          </p:nvPr>
        </p:nvSpPr>
        <p:spPr>
          <a:xfrm>
            <a:off x="914350" y="920500"/>
            <a:ext cx="162477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8b. Select the load balancers for your services</a:t>
            </a:r>
            <a:endParaRPr/>
          </a:p>
        </p:txBody>
      </p:sp>
      <p:graphicFrame>
        <p:nvGraphicFramePr>
          <p:cNvPr id="287" name="Google Shape;287;p44"/>
          <p:cNvGraphicFramePr/>
          <p:nvPr/>
        </p:nvGraphicFramePr>
        <p:xfrm>
          <a:off x="5048250" y="3785616"/>
          <a:ext cx="3000000" cy="3000000"/>
        </p:xfrm>
        <a:graphic>
          <a:graphicData uri="http://schemas.openxmlformats.org/drawingml/2006/table">
            <a:tbl>
              <a:tblPr>
                <a:noFill/>
                <a:tableStyleId>{575D0808-BE21-4F33-8C6E-9EA381BA27E4}</a:tableStyleId>
              </a:tblPr>
              <a:tblGrid>
                <a:gridCol w="2047875"/>
                <a:gridCol w="2047875"/>
                <a:gridCol w="2047875"/>
                <a:gridCol w="2047875"/>
              </a:tblGrid>
              <a:tr h="135457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HTTP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TCP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c>
                  <a:txBody>
                    <a:bodyPr/>
                    <a:lstStyle/>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2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2600">
                          <a:solidFill>
                            <a:schemeClr val="dk1"/>
                          </a:solidFill>
                          <a:latin typeface="Google Sans"/>
                          <a:ea typeface="Google Sans"/>
                          <a:cs typeface="Google Sans"/>
                          <a:sym typeface="Google Sans"/>
                        </a:rPr>
                        <a:t>UDP</a:t>
                      </a:r>
                      <a:endParaRPr sz="2600">
                        <a:solidFill>
                          <a:schemeClr val="dk1"/>
                        </a:solidFill>
                        <a:latin typeface="Google Sans"/>
                        <a:ea typeface="Google Sans"/>
                        <a:cs typeface="Google Sans"/>
                        <a:sym typeface="Google Sans"/>
                      </a:endParaRPr>
                    </a:p>
                  </a:txBody>
                  <a:tcPr marT="365750" marB="91425" marR="91425" marL="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2E3FC"/>
                    </a:solidFill>
                  </a:tcPr>
                </a:tc>
              </a:tr>
              <a:tr h="577950">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r h="481600">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800">
                        <a:latin typeface="Google Sans"/>
                        <a:ea typeface="Google Sans"/>
                        <a:cs typeface="Google Sans"/>
                        <a:sym typeface="Google Sans"/>
                      </a:endParaRPr>
                    </a:p>
                  </a:txBody>
                  <a:tcPr marT="91425"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rgbClr val="FFFFFF">
                          <a:alpha val="0"/>
                        </a:srgbClr>
                      </a:solidFill>
                      <a:prstDash val="solid"/>
                      <a:round/>
                      <a:headEnd len="sm" w="sm" type="none"/>
                      <a:tailEnd len="sm" w="sm" type="none"/>
                    </a:lnB>
                    <a:solidFill>
                      <a:srgbClr val="F1F3F4"/>
                    </a:solidFill>
                  </a:tcPr>
                </a:tc>
              </a:tr>
            </a:tbl>
          </a:graphicData>
        </a:graphic>
      </p:graphicFrame>
      <p:pic>
        <p:nvPicPr>
          <p:cNvPr id="288" name="Google Shape;288;p44"/>
          <p:cNvPicPr preferRelativeResize="0"/>
          <p:nvPr/>
        </p:nvPicPr>
        <p:blipFill>
          <a:blip r:embed="rId3">
            <a:alphaModFix/>
          </a:blip>
          <a:stretch>
            <a:fillRect/>
          </a:stretch>
        </p:blipFill>
        <p:spPr>
          <a:xfrm>
            <a:off x="7514012" y="3841083"/>
            <a:ext cx="1097280" cy="1097280"/>
          </a:xfrm>
          <a:prstGeom prst="rect">
            <a:avLst/>
          </a:prstGeom>
          <a:noFill/>
          <a:ln>
            <a:noFill/>
          </a:ln>
        </p:spPr>
      </p:pic>
      <p:pic>
        <p:nvPicPr>
          <p:cNvPr id="289" name="Google Shape;289;p44"/>
          <p:cNvPicPr preferRelativeResize="0"/>
          <p:nvPr/>
        </p:nvPicPr>
        <p:blipFill>
          <a:blip r:embed="rId3">
            <a:alphaModFix/>
          </a:blip>
          <a:stretch>
            <a:fillRect/>
          </a:stretch>
        </p:blipFill>
        <p:spPr>
          <a:xfrm>
            <a:off x="9570712" y="3841083"/>
            <a:ext cx="1097280" cy="1097280"/>
          </a:xfrm>
          <a:prstGeom prst="rect">
            <a:avLst/>
          </a:prstGeom>
          <a:noFill/>
          <a:ln>
            <a:noFill/>
          </a:ln>
        </p:spPr>
      </p:pic>
      <p:pic>
        <p:nvPicPr>
          <p:cNvPr id="290" name="Google Shape;290;p44"/>
          <p:cNvPicPr preferRelativeResize="0"/>
          <p:nvPr/>
        </p:nvPicPr>
        <p:blipFill>
          <a:blip r:embed="rId3">
            <a:alphaModFix/>
          </a:blip>
          <a:stretch>
            <a:fillRect/>
          </a:stretch>
        </p:blipFill>
        <p:spPr>
          <a:xfrm>
            <a:off x="11628149" y="3841083"/>
            <a:ext cx="1097280" cy="1097280"/>
          </a:xfrm>
          <a:prstGeom prst="rect">
            <a:avLst/>
          </a:prstGeom>
          <a:noFill/>
          <a:ln>
            <a:noFill/>
          </a:ln>
        </p:spPr>
      </p:pic>
      <p:sp>
        <p:nvSpPr>
          <p:cNvPr id="291" name="Google Shape;291;p44"/>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t>
            </a:r>
            <a:r>
              <a:rPr lang="en"/>
              <a:t>hoose the Google Cloud load balancer product(s) for each service.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1a. Defining your case study</a:t>
            </a:r>
            <a:endParaRPr/>
          </a:p>
        </p:txBody>
      </p:sp>
      <p:sp>
        <p:nvSpPr>
          <p:cNvPr id="127" name="Google Shape;127;p27"/>
          <p:cNvSpPr txBox="1"/>
          <p:nvPr>
            <p:ph idx="1" type="body"/>
          </p:nvPr>
        </p:nvSpPr>
        <p:spPr>
          <a:xfrm>
            <a:off x="914350" y="3072500"/>
            <a:ext cx="10917900" cy="616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t>
            </a:r>
            <a:r>
              <a:rPr lang="en"/>
              <a:t>ome up with a case study.  Then fill in the next slide. </a:t>
            </a:r>
            <a:endParaRPr/>
          </a:p>
          <a:p>
            <a:pPr indent="0" lvl="0" marL="0" rtl="0" algn="l">
              <a:spcBef>
                <a:spcPts val="3000"/>
              </a:spcBef>
              <a:spcAft>
                <a:spcPts val="0"/>
              </a:spcAft>
              <a:buNone/>
            </a:pPr>
            <a:r>
              <a:rPr lang="en"/>
              <a:t>Examples: </a:t>
            </a:r>
            <a:endParaRPr/>
          </a:p>
          <a:p>
            <a:pPr indent="-406400" lvl="0" marL="457200" rtl="0" algn="l">
              <a:spcBef>
                <a:spcPts val="1000"/>
              </a:spcBef>
              <a:spcAft>
                <a:spcPts val="0"/>
              </a:spcAft>
              <a:buSzPts val="2800"/>
              <a:buChar char="●"/>
            </a:pPr>
            <a:r>
              <a:rPr lang="en"/>
              <a:t>Online Banking Portal</a:t>
            </a:r>
            <a:endParaRPr/>
          </a:p>
          <a:p>
            <a:pPr indent="-406400" lvl="0" marL="457200" rtl="0" algn="l">
              <a:spcBef>
                <a:spcPts val="1000"/>
              </a:spcBef>
              <a:spcAft>
                <a:spcPts val="0"/>
              </a:spcAft>
              <a:buSzPts val="2800"/>
              <a:buChar char="●"/>
            </a:pPr>
            <a:r>
              <a:rPr lang="en"/>
              <a:t>Ride sharing application (like Uber)</a:t>
            </a:r>
            <a:endParaRPr/>
          </a:p>
          <a:p>
            <a:pPr indent="-406400" lvl="0" marL="457200" rtl="0" algn="l">
              <a:spcBef>
                <a:spcPts val="1000"/>
              </a:spcBef>
              <a:spcAft>
                <a:spcPts val="0"/>
              </a:spcAft>
              <a:buSzPts val="2800"/>
              <a:buChar char="●"/>
            </a:pPr>
            <a:r>
              <a:rPr lang="en"/>
              <a:t>Online shopping site</a:t>
            </a:r>
            <a:endParaRPr/>
          </a:p>
          <a:p>
            <a:pPr indent="-406400" lvl="0" marL="457200" rtl="0" algn="l">
              <a:spcBef>
                <a:spcPts val="1000"/>
              </a:spcBef>
              <a:spcAft>
                <a:spcPts val="1000"/>
              </a:spcAft>
              <a:buSzPts val="2800"/>
              <a:buChar char="●"/>
            </a:pPr>
            <a:r>
              <a:rPr lang="en"/>
              <a:t>Something else...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5"/>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9. Diagramming your network</a:t>
            </a:r>
            <a:endParaRPr/>
          </a:p>
        </p:txBody>
      </p:sp>
      <p:sp>
        <p:nvSpPr>
          <p:cNvPr id="297" name="Google Shape;297;p45"/>
          <p:cNvSpPr/>
          <p:nvPr/>
        </p:nvSpPr>
        <p:spPr>
          <a:xfrm>
            <a:off x="7554822" y="3769250"/>
            <a:ext cx="8895000" cy="5301900"/>
          </a:xfrm>
          <a:prstGeom prst="roundRect">
            <a:avLst>
              <a:gd fmla="val 399" name="adj"/>
            </a:avLst>
          </a:prstGeom>
          <a:solidFill>
            <a:srgbClr val="D2E3FC"/>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298" name="Google Shape;298;p45"/>
          <p:cNvSpPr/>
          <p:nvPr/>
        </p:nvSpPr>
        <p:spPr>
          <a:xfrm>
            <a:off x="1978216" y="6665857"/>
            <a:ext cx="800100" cy="801000"/>
          </a:xfrm>
          <a:prstGeom prst="roundRect">
            <a:avLst>
              <a:gd fmla="val 1674" name="adj"/>
            </a:avLst>
          </a:prstGeom>
          <a:solidFill>
            <a:srgbClr val="FFFFFF"/>
          </a:solidFill>
          <a:ln cap="flat" cmpd="sng" w="38100">
            <a:solidFill>
              <a:srgbClr val="EFEFEF">
                <a:alpha val="0"/>
              </a:srgbClr>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1400" u="none" cap="none" strike="noStrike">
              <a:solidFill>
                <a:srgbClr val="000000"/>
              </a:solidFill>
              <a:latin typeface="Roboto"/>
              <a:ea typeface="Roboto"/>
              <a:cs typeface="Roboto"/>
              <a:sym typeface="Roboto"/>
            </a:endParaRPr>
          </a:p>
        </p:txBody>
      </p:sp>
      <p:sp>
        <p:nvSpPr>
          <p:cNvPr id="299" name="Google Shape;299;p45"/>
          <p:cNvSpPr/>
          <p:nvPr/>
        </p:nvSpPr>
        <p:spPr>
          <a:xfrm>
            <a:off x="1978216" y="5536419"/>
            <a:ext cx="800100" cy="801000"/>
          </a:xfrm>
          <a:prstGeom prst="roundRect">
            <a:avLst>
              <a:gd fmla="val 1674" name="adj"/>
            </a:avLst>
          </a:prstGeom>
          <a:solidFill>
            <a:srgbClr val="FFFFFF"/>
          </a:solidFill>
          <a:ln cap="flat" cmpd="sng" w="28575">
            <a:solidFill>
              <a:srgbClr val="EFEFEF">
                <a:alpha val="0"/>
              </a:srgbClr>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1400" u="none" cap="none" strike="noStrike">
              <a:solidFill>
                <a:srgbClr val="000000"/>
              </a:solidFill>
              <a:latin typeface="Roboto"/>
              <a:ea typeface="Roboto"/>
              <a:cs typeface="Roboto"/>
              <a:sym typeface="Roboto"/>
            </a:endParaRPr>
          </a:p>
        </p:txBody>
      </p:sp>
      <p:sp>
        <p:nvSpPr>
          <p:cNvPr id="300" name="Google Shape;300;p45"/>
          <p:cNvSpPr/>
          <p:nvPr/>
        </p:nvSpPr>
        <p:spPr>
          <a:xfrm>
            <a:off x="3535972" y="7560700"/>
            <a:ext cx="2075700" cy="1510500"/>
          </a:xfrm>
          <a:prstGeom prst="roundRect">
            <a:avLst>
              <a:gd fmla="val 399" name="adj"/>
            </a:avLst>
          </a:prstGeom>
          <a:solidFill>
            <a:srgbClr val="D2E3FC"/>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301" name="Google Shape;301;p45"/>
          <p:cNvSpPr/>
          <p:nvPr/>
        </p:nvSpPr>
        <p:spPr>
          <a:xfrm>
            <a:off x="3910222" y="7665324"/>
            <a:ext cx="1356600" cy="7509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Auth Service</a:t>
            </a:r>
            <a:endParaRPr sz="1900">
              <a:solidFill>
                <a:schemeClr val="dk1"/>
              </a:solidFill>
              <a:latin typeface="Roboto"/>
              <a:ea typeface="Roboto"/>
              <a:cs typeface="Roboto"/>
              <a:sym typeface="Roboto"/>
            </a:endParaRPr>
          </a:p>
        </p:txBody>
      </p:sp>
      <p:sp>
        <p:nvSpPr>
          <p:cNvPr id="302" name="Google Shape;302;p45"/>
          <p:cNvSpPr/>
          <p:nvPr/>
        </p:nvSpPr>
        <p:spPr>
          <a:xfrm>
            <a:off x="8170325" y="5940626"/>
            <a:ext cx="1353300" cy="749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UI</a:t>
            </a:r>
            <a:endParaRPr sz="1900">
              <a:solidFill>
                <a:schemeClr val="dk1"/>
              </a:solidFill>
              <a:latin typeface="Roboto"/>
              <a:ea typeface="Roboto"/>
              <a:cs typeface="Roboto"/>
              <a:sym typeface="Roboto"/>
            </a:endParaRPr>
          </a:p>
        </p:txBody>
      </p:sp>
      <p:sp>
        <p:nvSpPr>
          <p:cNvPr id="303" name="Google Shape;303;p45"/>
          <p:cNvSpPr/>
          <p:nvPr/>
        </p:nvSpPr>
        <p:spPr>
          <a:xfrm>
            <a:off x="10932104" y="3862525"/>
            <a:ext cx="1869600" cy="23511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5"/>
          <p:cNvSpPr/>
          <p:nvPr/>
        </p:nvSpPr>
        <p:spPr>
          <a:xfrm>
            <a:off x="11190262" y="3986391"/>
            <a:ext cx="1353300" cy="749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Products Service</a:t>
            </a:r>
            <a:endParaRPr sz="1900">
              <a:solidFill>
                <a:schemeClr val="dk1"/>
              </a:solidFill>
              <a:latin typeface="Roboto"/>
              <a:ea typeface="Roboto"/>
              <a:cs typeface="Roboto"/>
              <a:sym typeface="Roboto"/>
            </a:endParaRPr>
          </a:p>
        </p:txBody>
      </p:sp>
      <p:cxnSp>
        <p:nvCxnSpPr>
          <p:cNvPr id="305" name="Google Shape;305;p45"/>
          <p:cNvCxnSpPr>
            <a:stCxn id="303" idx="3"/>
            <a:endCxn id="306" idx="1"/>
          </p:cNvCxnSpPr>
          <p:nvPr/>
        </p:nvCxnSpPr>
        <p:spPr>
          <a:xfrm>
            <a:off x="12801704" y="5038075"/>
            <a:ext cx="1126200" cy="0"/>
          </a:xfrm>
          <a:prstGeom prst="straightConnector1">
            <a:avLst/>
          </a:prstGeom>
          <a:noFill/>
          <a:ln cap="flat" cmpd="sng" w="28575">
            <a:solidFill>
              <a:schemeClr val="dk1"/>
            </a:solidFill>
            <a:prstDash val="solid"/>
            <a:round/>
            <a:headEnd len="med" w="med" type="none"/>
            <a:tailEnd len="med" w="med" type="triangle"/>
          </a:ln>
        </p:spPr>
      </p:cxnSp>
      <p:pic>
        <p:nvPicPr>
          <p:cNvPr id="307" name="Google Shape;307;p45"/>
          <p:cNvPicPr preferRelativeResize="0"/>
          <p:nvPr/>
        </p:nvPicPr>
        <p:blipFill>
          <a:blip r:embed="rId3">
            <a:alphaModFix/>
          </a:blip>
          <a:stretch>
            <a:fillRect/>
          </a:stretch>
        </p:blipFill>
        <p:spPr>
          <a:xfrm>
            <a:off x="3716232" y="5737674"/>
            <a:ext cx="1741017" cy="1159655"/>
          </a:xfrm>
          <a:prstGeom prst="rect">
            <a:avLst/>
          </a:prstGeom>
          <a:noFill/>
          <a:ln>
            <a:noFill/>
          </a:ln>
        </p:spPr>
      </p:pic>
      <p:sp>
        <p:nvSpPr>
          <p:cNvPr id="308" name="Google Shape;308;p45"/>
          <p:cNvSpPr txBox="1"/>
          <p:nvPr/>
        </p:nvSpPr>
        <p:spPr>
          <a:xfrm>
            <a:off x="3967503" y="6272333"/>
            <a:ext cx="12384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HTTPS</a:t>
            </a:r>
            <a:endParaRPr sz="1900">
              <a:solidFill>
                <a:schemeClr val="dk1"/>
              </a:solidFill>
              <a:latin typeface="Roboto"/>
              <a:ea typeface="Roboto"/>
              <a:cs typeface="Roboto"/>
              <a:sym typeface="Roboto"/>
            </a:endParaRPr>
          </a:p>
        </p:txBody>
      </p:sp>
      <p:cxnSp>
        <p:nvCxnSpPr>
          <p:cNvPr id="309" name="Google Shape;309;p45"/>
          <p:cNvCxnSpPr>
            <a:stCxn id="310" idx="3"/>
            <a:endCxn id="307" idx="1"/>
          </p:cNvCxnSpPr>
          <p:nvPr/>
        </p:nvCxnSpPr>
        <p:spPr>
          <a:xfrm flipH="1" rot="10800000">
            <a:off x="2770884" y="6317593"/>
            <a:ext cx="945300" cy="798000"/>
          </a:xfrm>
          <a:prstGeom prst="bentConnector3">
            <a:avLst>
              <a:gd fmla="val 31996" name="adj1"/>
            </a:avLst>
          </a:prstGeom>
          <a:noFill/>
          <a:ln cap="flat" cmpd="sng" w="28575">
            <a:solidFill>
              <a:schemeClr val="dk1"/>
            </a:solidFill>
            <a:prstDash val="solid"/>
            <a:round/>
            <a:headEnd len="med" w="med" type="none"/>
            <a:tailEnd len="med" w="med" type="triangle"/>
          </a:ln>
        </p:spPr>
      </p:cxnSp>
      <p:cxnSp>
        <p:nvCxnSpPr>
          <p:cNvPr id="311" name="Google Shape;311;p45"/>
          <p:cNvCxnSpPr>
            <a:stCxn id="312" idx="3"/>
            <a:endCxn id="307" idx="1"/>
          </p:cNvCxnSpPr>
          <p:nvPr/>
        </p:nvCxnSpPr>
        <p:spPr>
          <a:xfrm>
            <a:off x="2770872" y="5575211"/>
            <a:ext cx="945300" cy="742200"/>
          </a:xfrm>
          <a:prstGeom prst="bentConnector3">
            <a:avLst>
              <a:gd fmla="val 31998" name="adj1"/>
            </a:avLst>
          </a:prstGeom>
          <a:noFill/>
          <a:ln cap="flat" cmpd="sng" w="28575">
            <a:solidFill>
              <a:schemeClr val="dk1"/>
            </a:solidFill>
            <a:prstDash val="solid"/>
            <a:round/>
            <a:headEnd len="med" w="med" type="none"/>
            <a:tailEnd len="med" w="med" type="triangle"/>
          </a:ln>
        </p:spPr>
      </p:cxnSp>
      <p:cxnSp>
        <p:nvCxnSpPr>
          <p:cNvPr id="313" name="Google Shape;313;p45"/>
          <p:cNvCxnSpPr>
            <a:stCxn id="307" idx="2"/>
            <a:endCxn id="300" idx="0"/>
          </p:cNvCxnSpPr>
          <p:nvPr/>
        </p:nvCxnSpPr>
        <p:spPr>
          <a:xfrm flipH="1">
            <a:off x="4573841" y="6897330"/>
            <a:ext cx="12900" cy="663300"/>
          </a:xfrm>
          <a:prstGeom prst="straightConnector1">
            <a:avLst/>
          </a:prstGeom>
          <a:noFill/>
          <a:ln cap="flat" cmpd="sng" w="28575">
            <a:solidFill>
              <a:schemeClr val="dk1"/>
            </a:solidFill>
            <a:prstDash val="solid"/>
            <a:round/>
            <a:headEnd len="med" w="med" type="none"/>
            <a:tailEnd len="med" w="med" type="triangle"/>
          </a:ln>
        </p:spPr>
      </p:cxnSp>
      <p:cxnSp>
        <p:nvCxnSpPr>
          <p:cNvPr id="314" name="Google Shape;314;p45"/>
          <p:cNvCxnSpPr>
            <a:stCxn id="315" idx="3"/>
            <a:endCxn id="302" idx="1"/>
          </p:cNvCxnSpPr>
          <p:nvPr/>
        </p:nvCxnSpPr>
        <p:spPr>
          <a:xfrm flipH="1" rot="10800000">
            <a:off x="6995438" y="6315525"/>
            <a:ext cx="1174800" cy="1500"/>
          </a:xfrm>
          <a:prstGeom prst="straightConnector1">
            <a:avLst/>
          </a:prstGeom>
          <a:noFill/>
          <a:ln cap="flat" cmpd="sng" w="28575">
            <a:solidFill>
              <a:schemeClr val="dk1"/>
            </a:solidFill>
            <a:prstDash val="solid"/>
            <a:round/>
            <a:headEnd len="med" w="med" type="none"/>
            <a:tailEnd len="med" w="med" type="triangle"/>
          </a:ln>
        </p:spPr>
      </p:cxnSp>
      <p:cxnSp>
        <p:nvCxnSpPr>
          <p:cNvPr id="316" name="Google Shape;316;p45"/>
          <p:cNvCxnSpPr>
            <a:stCxn id="307" idx="3"/>
            <a:endCxn id="315" idx="1"/>
          </p:cNvCxnSpPr>
          <p:nvPr/>
        </p:nvCxnSpPr>
        <p:spPr>
          <a:xfrm flipH="1" rot="10800000">
            <a:off x="5457249" y="6316902"/>
            <a:ext cx="780600" cy="600"/>
          </a:xfrm>
          <a:prstGeom prst="straightConnector1">
            <a:avLst/>
          </a:prstGeom>
          <a:noFill/>
          <a:ln cap="flat" cmpd="sng" w="28575">
            <a:solidFill>
              <a:schemeClr val="dk1"/>
            </a:solidFill>
            <a:prstDash val="solid"/>
            <a:round/>
            <a:headEnd len="med" w="med" type="none"/>
            <a:tailEnd len="med" w="med" type="none"/>
          </a:ln>
        </p:spPr>
      </p:cxnSp>
      <p:sp>
        <p:nvSpPr>
          <p:cNvPr id="317" name="Google Shape;317;p45"/>
          <p:cNvSpPr txBox="1"/>
          <p:nvPr/>
        </p:nvSpPr>
        <p:spPr>
          <a:xfrm>
            <a:off x="5726145" y="6656249"/>
            <a:ext cx="1740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Global HTTP Load Balancer</a:t>
            </a:r>
            <a:endParaRPr sz="1900">
              <a:solidFill>
                <a:schemeClr val="dk1"/>
              </a:solidFill>
              <a:latin typeface="Roboto"/>
              <a:ea typeface="Roboto"/>
              <a:cs typeface="Roboto"/>
              <a:sym typeface="Roboto"/>
            </a:endParaRPr>
          </a:p>
        </p:txBody>
      </p:sp>
      <p:pic>
        <p:nvPicPr>
          <p:cNvPr id="315" name="Google Shape;315;p45"/>
          <p:cNvPicPr preferRelativeResize="0"/>
          <p:nvPr/>
        </p:nvPicPr>
        <p:blipFill>
          <a:blip r:embed="rId4">
            <a:alphaModFix/>
          </a:blip>
          <a:stretch>
            <a:fillRect/>
          </a:stretch>
        </p:blipFill>
        <p:spPr>
          <a:xfrm>
            <a:off x="6237754" y="5938059"/>
            <a:ext cx="757684" cy="757932"/>
          </a:xfrm>
          <a:prstGeom prst="rect">
            <a:avLst/>
          </a:prstGeom>
          <a:noFill/>
          <a:ln>
            <a:noFill/>
          </a:ln>
        </p:spPr>
      </p:pic>
      <p:grpSp>
        <p:nvGrpSpPr>
          <p:cNvPr id="318" name="Google Shape;318;p45"/>
          <p:cNvGrpSpPr/>
          <p:nvPr/>
        </p:nvGrpSpPr>
        <p:grpSpPr>
          <a:xfrm>
            <a:off x="1838178" y="5108864"/>
            <a:ext cx="932694" cy="932694"/>
            <a:chOff x="433514" y="2354433"/>
            <a:chExt cx="502800" cy="502800"/>
          </a:xfrm>
        </p:grpSpPr>
        <p:sp>
          <p:nvSpPr>
            <p:cNvPr id="312" name="Google Shape;312;p45"/>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319" name="Google Shape;319;p45"/>
            <p:cNvPicPr preferRelativeResize="0"/>
            <p:nvPr/>
          </p:nvPicPr>
          <p:blipFill rotWithShape="1">
            <a:blip r:embed="rId5">
              <a:alphaModFix/>
            </a:blip>
            <a:srcRect b="0" l="0" r="0" t="0"/>
            <a:stretch/>
          </p:blipFill>
          <p:spPr>
            <a:xfrm>
              <a:off x="470090" y="2391009"/>
              <a:ext cx="429900" cy="429900"/>
            </a:xfrm>
            <a:prstGeom prst="rect">
              <a:avLst/>
            </a:prstGeom>
            <a:noFill/>
            <a:ln>
              <a:noFill/>
            </a:ln>
          </p:spPr>
        </p:pic>
      </p:grpSp>
      <p:grpSp>
        <p:nvGrpSpPr>
          <p:cNvPr id="320" name="Google Shape;320;p45"/>
          <p:cNvGrpSpPr/>
          <p:nvPr/>
        </p:nvGrpSpPr>
        <p:grpSpPr>
          <a:xfrm>
            <a:off x="1838190" y="6649246"/>
            <a:ext cx="932694" cy="932694"/>
            <a:chOff x="433514" y="2354433"/>
            <a:chExt cx="502800" cy="502800"/>
          </a:xfrm>
        </p:grpSpPr>
        <p:sp>
          <p:nvSpPr>
            <p:cNvPr id="310" name="Google Shape;310;p45"/>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321" name="Google Shape;321;p45"/>
            <p:cNvPicPr preferRelativeResize="0"/>
            <p:nvPr/>
          </p:nvPicPr>
          <p:blipFill rotWithShape="1">
            <a:blip r:embed="rId6">
              <a:alphaModFix/>
            </a:blip>
            <a:srcRect b="0" l="0" r="0" t="0"/>
            <a:stretch/>
          </p:blipFill>
          <p:spPr>
            <a:xfrm>
              <a:off x="470090" y="2391009"/>
              <a:ext cx="429900" cy="429900"/>
            </a:xfrm>
            <a:prstGeom prst="rect">
              <a:avLst/>
            </a:prstGeom>
            <a:noFill/>
            <a:ln>
              <a:noFill/>
            </a:ln>
          </p:spPr>
        </p:pic>
      </p:grpSp>
      <p:cxnSp>
        <p:nvCxnSpPr>
          <p:cNvPr id="322" name="Google Shape;322;p45"/>
          <p:cNvCxnSpPr>
            <a:stCxn id="302" idx="3"/>
            <a:endCxn id="303" idx="1"/>
          </p:cNvCxnSpPr>
          <p:nvPr/>
        </p:nvCxnSpPr>
        <p:spPr>
          <a:xfrm flipH="1" rot="10800000">
            <a:off x="9523625" y="5038076"/>
            <a:ext cx="1408500" cy="1277400"/>
          </a:xfrm>
          <a:prstGeom prst="bentConnector3">
            <a:avLst>
              <a:gd fmla="val 49999" name="adj1"/>
            </a:avLst>
          </a:prstGeom>
          <a:noFill/>
          <a:ln cap="flat" cmpd="sng" w="28575">
            <a:solidFill>
              <a:schemeClr val="dk1"/>
            </a:solidFill>
            <a:prstDash val="solid"/>
            <a:round/>
            <a:headEnd len="med" w="med" type="none"/>
            <a:tailEnd len="med" w="med" type="triangle"/>
          </a:ln>
        </p:spPr>
      </p:cxnSp>
      <p:sp>
        <p:nvSpPr>
          <p:cNvPr id="323" name="Google Shape;323;p45"/>
          <p:cNvSpPr/>
          <p:nvPr/>
        </p:nvSpPr>
        <p:spPr>
          <a:xfrm>
            <a:off x="11201686" y="4801726"/>
            <a:ext cx="1307592" cy="1342837"/>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900">
                <a:solidFill>
                  <a:srgbClr val="FFFFFF"/>
                </a:solidFill>
                <a:latin typeface="Roboto Medium"/>
                <a:ea typeface="Roboto Medium"/>
                <a:cs typeface="Roboto Medium"/>
                <a:sym typeface="Roboto Medium"/>
              </a:rPr>
              <a:t>Products Database</a:t>
            </a:r>
            <a:endParaRPr sz="1900">
              <a:solidFill>
                <a:srgbClr val="FFFFFF"/>
              </a:solidFill>
              <a:latin typeface="Roboto Medium"/>
              <a:ea typeface="Roboto Medium"/>
              <a:cs typeface="Roboto Medium"/>
              <a:sym typeface="Roboto Medium"/>
            </a:endParaRPr>
          </a:p>
        </p:txBody>
      </p:sp>
      <p:sp>
        <p:nvSpPr>
          <p:cNvPr id="324" name="Google Shape;324;p45"/>
          <p:cNvSpPr/>
          <p:nvPr/>
        </p:nvSpPr>
        <p:spPr>
          <a:xfrm>
            <a:off x="10932104" y="6517675"/>
            <a:ext cx="1869600" cy="23499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5"/>
          <p:cNvSpPr/>
          <p:nvPr/>
        </p:nvSpPr>
        <p:spPr>
          <a:xfrm>
            <a:off x="11190262" y="6653391"/>
            <a:ext cx="1353300" cy="749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Customer Service</a:t>
            </a:r>
            <a:endParaRPr sz="1900">
              <a:solidFill>
                <a:schemeClr val="dk1"/>
              </a:solidFill>
              <a:latin typeface="Roboto"/>
              <a:ea typeface="Roboto"/>
              <a:cs typeface="Roboto"/>
              <a:sym typeface="Roboto"/>
            </a:endParaRPr>
          </a:p>
        </p:txBody>
      </p:sp>
      <p:sp>
        <p:nvSpPr>
          <p:cNvPr id="326" name="Google Shape;326;p45"/>
          <p:cNvSpPr/>
          <p:nvPr/>
        </p:nvSpPr>
        <p:spPr>
          <a:xfrm>
            <a:off x="11239786" y="7468726"/>
            <a:ext cx="1307592" cy="1342837"/>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900">
                <a:solidFill>
                  <a:srgbClr val="FFFFFF"/>
                </a:solidFill>
                <a:latin typeface="Roboto Medium"/>
                <a:ea typeface="Roboto Medium"/>
                <a:cs typeface="Roboto Medium"/>
                <a:sym typeface="Roboto Medium"/>
              </a:rPr>
              <a:t>Customer </a:t>
            </a:r>
            <a:r>
              <a:rPr lang="en" sz="1900">
                <a:solidFill>
                  <a:srgbClr val="FFFFFF"/>
                </a:solidFill>
                <a:latin typeface="Roboto Medium"/>
                <a:ea typeface="Roboto Medium"/>
                <a:cs typeface="Roboto Medium"/>
                <a:sym typeface="Roboto Medium"/>
              </a:rPr>
              <a:t>Database</a:t>
            </a:r>
            <a:endParaRPr sz="1900">
              <a:solidFill>
                <a:srgbClr val="FFFFFF"/>
              </a:solidFill>
              <a:latin typeface="Roboto Medium"/>
              <a:ea typeface="Roboto Medium"/>
              <a:cs typeface="Roboto Medium"/>
              <a:sym typeface="Roboto Medium"/>
            </a:endParaRPr>
          </a:p>
        </p:txBody>
      </p:sp>
      <p:cxnSp>
        <p:nvCxnSpPr>
          <p:cNvPr id="327" name="Google Shape;327;p45"/>
          <p:cNvCxnSpPr>
            <a:stCxn id="302" idx="3"/>
            <a:endCxn id="324" idx="1"/>
          </p:cNvCxnSpPr>
          <p:nvPr/>
        </p:nvCxnSpPr>
        <p:spPr>
          <a:xfrm>
            <a:off x="9523625" y="6315476"/>
            <a:ext cx="1408500" cy="1377000"/>
          </a:xfrm>
          <a:prstGeom prst="bentConnector3">
            <a:avLst>
              <a:gd fmla="val 49999" name="adj1"/>
            </a:avLst>
          </a:prstGeom>
          <a:noFill/>
          <a:ln cap="flat" cmpd="sng" w="28575">
            <a:solidFill>
              <a:schemeClr val="dk1"/>
            </a:solidFill>
            <a:prstDash val="solid"/>
            <a:round/>
            <a:headEnd len="med" w="med" type="none"/>
            <a:tailEnd len="med" w="med" type="triangle"/>
          </a:ln>
        </p:spPr>
      </p:cxnSp>
      <p:sp>
        <p:nvSpPr>
          <p:cNvPr id="306" name="Google Shape;306;p45"/>
          <p:cNvSpPr/>
          <p:nvPr/>
        </p:nvSpPr>
        <p:spPr>
          <a:xfrm>
            <a:off x="13928047" y="3863125"/>
            <a:ext cx="1869600" cy="23499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
          <p:cNvSpPr/>
          <p:nvPr/>
        </p:nvSpPr>
        <p:spPr>
          <a:xfrm>
            <a:off x="14186204" y="3986391"/>
            <a:ext cx="1353300" cy="749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Accounts</a:t>
            </a:r>
            <a:r>
              <a:rPr lang="en" sz="1900">
                <a:solidFill>
                  <a:schemeClr val="dk1"/>
                </a:solidFill>
                <a:latin typeface="Roboto"/>
                <a:ea typeface="Roboto"/>
                <a:cs typeface="Roboto"/>
                <a:sym typeface="Roboto"/>
              </a:rPr>
              <a:t> Service</a:t>
            </a:r>
            <a:endParaRPr sz="1900">
              <a:solidFill>
                <a:schemeClr val="dk1"/>
              </a:solidFill>
              <a:latin typeface="Roboto"/>
              <a:ea typeface="Roboto"/>
              <a:cs typeface="Roboto"/>
              <a:sym typeface="Roboto"/>
            </a:endParaRPr>
          </a:p>
        </p:txBody>
      </p:sp>
      <p:sp>
        <p:nvSpPr>
          <p:cNvPr id="329" name="Google Shape;329;p45"/>
          <p:cNvSpPr/>
          <p:nvPr/>
        </p:nvSpPr>
        <p:spPr>
          <a:xfrm>
            <a:off x="14216678" y="4801726"/>
            <a:ext cx="1307592" cy="1342837"/>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900">
                <a:solidFill>
                  <a:srgbClr val="FFFFFF"/>
                </a:solidFill>
                <a:latin typeface="Roboto Medium"/>
                <a:ea typeface="Roboto Medium"/>
                <a:cs typeface="Roboto Medium"/>
                <a:sym typeface="Roboto Medium"/>
              </a:rPr>
              <a:t>Accounts</a:t>
            </a:r>
            <a:r>
              <a:rPr lang="en" sz="1900">
                <a:solidFill>
                  <a:srgbClr val="FFFFFF"/>
                </a:solidFill>
                <a:latin typeface="Roboto Medium"/>
                <a:ea typeface="Roboto Medium"/>
                <a:cs typeface="Roboto Medium"/>
                <a:sym typeface="Roboto Medium"/>
              </a:rPr>
              <a:t> Database</a:t>
            </a:r>
            <a:endParaRPr sz="1900">
              <a:solidFill>
                <a:srgbClr val="FFFFFF"/>
              </a:solidFill>
              <a:latin typeface="Roboto Medium"/>
              <a:ea typeface="Roboto Medium"/>
              <a:cs typeface="Roboto Medium"/>
              <a:sym typeface="Roboto Medium"/>
            </a:endParaRPr>
          </a:p>
        </p:txBody>
      </p:sp>
      <p:sp>
        <p:nvSpPr>
          <p:cNvPr id="330" name="Google Shape;330;p45"/>
          <p:cNvSpPr/>
          <p:nvPr/>
        </p:nvSpPr>
        <p:spPr>
          <a:xfrm>
            <a:off x="3703372" y="8566725"/>
            <a:ext cx="1740900" cy="417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accent5"/>
                </a:solidFill>
                <a:latin typeface="Roboto Medium"/>
                <a:ea typeface="Roboto Medium"/>
                <a:cs typeface="Roboto Medium"/>
                <a:sym typeface="Roboto Medium"/>
              </a:rPr>
              <a:t>Third-Party</a:t>
            </a:r>
            <a:endParaRPr sz="2200">
              <a:solidFill>
                <a:schemeClr val="accent5"/>
              </a:solidFill>
              <a:latin typeface="Roboto Medium"/>
              <a:ea typeface="Roboto Medium"/>
              <a:cs typeface="Roboto Medium"/>
              <a:sym typeface="Roboto Medium"/>
            </a:endParaRPr>
          </a:p>
        </p:txBody>
      </p:sp>
      <p:sp>
        <p:nvSpPr>
          <p:cNvPr id="331" name="Google Shape;331;p45"/>
          <p:cNvSpPr/>
          <p:nvPr/>
        </p:nvSpPr>
        <p:spPr>
          <a:xfrm>
            <a:off x="7741972" y="8566725"/>
            <a:ext cx="945300" cy="417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5"/>
                </a:solidFill>
                <a:latin typeface="Roboto Medium"/>
                <a:ea typeface="Roboto Medium"/>
                <a:cs typeface="Roboto Medium"/>
                <a:sym typeface="Roboto Medium"/>
              </a:rPr>
              <a:t>VPC</a:t>
            </a:r>
            <a:endParaRPr sz="2200">
              <a:solidFill>
                <a:schemeClr val="accent5"/>
              </a:solidFill>
              <a:latin typeface="Roboto Medium"/>
              <a:ea typeface="Roboto Medium"/>
              <a:cs typeface="Roboto Medium"/>
              <a:sym typeface="Roboto Medium"/>
            </a:endParaRPr>
          </a:p>
        </p:txBody>
      </p:sp>
      <p:cxnSp>
        <p:nvCxnSpPr>
          <p:cNvPr id="332" name="Google Shape;332;p45"/>
          <p:cNvCxnSpPr>
            <a:stCxn id="324" idx="3"/>
            <a:endCxn id="306" idx="1"/>
          </p:cNvCxnSpPr>
          <p:nvPr/>
        </p:nvCxnSpPr>
        <p:spPr>
          <a:xfrm flipH="1" rot="10800000">
            <a:off x="12801704" y="5037925"/>
            <a:ext cx="1126200" cy="2654700"/>
          </a:xfrm>
          <a:prstGeom prst="bentConnector3">
            <a:avLst>
              <a:gd fmla="val 50006" name="adj1"/>
            </a:avLst>
          </a:prstGeom>
          <a:noFill/>
          <a:ln cap="flat" cmpd="sng" w="28575">
            <a:solidFill>
              <a:schemeClr val="dk1"/>
            </a:solidFill>
            <a:prstDash val="solid"/>
            <a:round/>
            <a:headEnd len="med" w="med" type="none"/>
            <a:tailEnd len="med" w="med" type="triangle"/>
          </a:ln>
        </p:spPr>
      </p:cxnSp>
      <p:sp>
        <p:nvSpPr>
          <p:cNvPr id="333" name="Google Shape;333;p45"/>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a:t>
            </a:r>
            <a:r>
              <a:rPr lang="en"/>
              <a:t>n the next slide </a:t>
            </a:r>
            <a:r>
              <a:rPr lang="en"/>
              <a:t>draw a diagram that depicts how your services will communicate over the network. Include regions, zones, load balancers, CDN, and DNS if applicable. </a:t>
            </a:r>
            <a:r>
              <a:rPr lang="en"/>
              <a:t>Below is an example.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9. Diagramming your network</a:t>
            </a:r>
            <a:endParaRPr/>
          </a:p>
        </p:txBody>
      </p:sp>
      <p:sp>
        <p:nvSpPr>
          <p:cNvPr id="339" name="Google Shape;339;p46"/>
          <p:cNvSpPr txBox="1"/>
          <p:nvPr>
            <p:ph idx="1" type="body"/>
          </p:nvPr>
        </p:nvSpPr>
        <p:spPr>
          <a:xfrm>
            <a:off x="914400" y="2311188"/>
            <a:ext cx="16459200" cy="56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
            </a:r>
            <a:r>
              <a:rPr lang="en"/>
              <a:t>raw a diagram that depicts how your services will communicate over the network. Include regions, zones, load balancers, CDN, and DNS if applicable.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914350" y="920500"/>
            <a:ext cx="162306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10. Designing reliable, scalable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5" name="Google Shape;345;p47"/>
          <p:cNvSpPr/>
          <p:nvPr/>
        </p:nvSpPr>
        <p:spPr>
          <a:xfrm>
            <a:off x="5174846" y="4459775"/>
            <a:ext cx="2128200" cy="4249800"/>
          </a:xfrm>
          <a:prstGeom prst="roundRect">
            <a:avLst>
              <a:gd fmla="val 399" name="adj"/>
            </a:avLst>
          </a:prstGeom>
          <a:solidFill>
            <a:srgbClr val="9FC5E8"/>
          </a:solidFill>
          <a:ln cap="flat" cmpd="sng" w="38100">
            <a:solidFill>
              <a:srgbClr val="FFFFFF">
                <a:alpha val="0"/>
              </a:srgbClr>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346" name="Google Shape;346;p47"/>
          <p:cNvSpPr txBox="1"/>
          <p:nvPr/>
        </p:nvSpPr>
        <p:spPr>
          <a:xfrm>
            <a:off x="5246695" y="4465320"/>
            <a:ext cx="179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us-east-1</a:t>
            </a:r>
            <a:endParaRPr sz="1800">
              <a:solidFill>
                <a:schemeClr val="dk1"/>
              </a:solidFill>
              <a:latin typeface="Roboto"/>
              <a:ea typeface="Roboto"/>
              <a:cs typeface="Roboto"/>
              <a:sym typeface="Roboto"/>
            </a:endParaRPr>
          </a:p>
        </p:txBody>
      </p:sp>
      <p:sp>
        <p:nvSpPr>
          <p:cNvPr id="347" name="Google Shape;347;p47"/>
          <p:cNvSpPr/>
          <p:nvPr/>
        </p:nvSpPr>
        <p:spPr>
          <a:xfrm>
            <a:off x="5468646" y="4901524"/>
            <a:ext cx="2128200" cy="3995700"/>
          </a:xfrm>
          <a:prstGeom prst="roundRect">
            <a:avLst>
              <a:gd fmla="val 399" name="adj"/>
            </a:avLst>
          </a:prstGeom>
          <a:solidFill>
            <a:srgbClr val="D2E3FC"/>
          </a:solidFill>
          <a:ln cap="flat" cmpd="sng" w="38100">
            <a:solidFill>
              <a:srgbClr val="FFFFFF">
                <a:alpha val="0"/>
              </a:srgbClr>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348" name="Google Shape;348;p47"/>
          <p:cNvSpPr txBox="1"/>
          <p:nvPr/>
        </p:nvSpPr>
        <p:spPr>
          <a:xfrm>
            <a:off x="5518467" y="4998727"/>
            <a:ext cx="144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grpSp>
        <p:nvGrpSpPr>
          <p:cNvPr id="349" name="Google Shape;349;p47"/>
          <p:cNvGrpSpPr/>
          <p:nvPr/>
        </p:nvGrpSpPr>
        <p:grpSpPr>
          <a:xfrm>
            <a:off x="5661296" y="5530650"/>
            <a:ext cx="1741901" cy="1426500"/>
            <a:chOff x="5659199" y="5911650"/>
            <a:chExt cx="1741901" cy="1426500"/>
          </a:xfrm>
        </p:grpSpPr>
        <p:sp>
          <p:nvSpPr>
            <p:cNvPr id="350" name="Google Shape;350;p47"/>
            <p:cNvSpPr/>
            <p:nvPr/>
          </p:nvSpPr>
          <p:spPr>
            <a:xfrm>
              <a:off x="5660200" y="5911650"/>
              <a:ext cx="1740900" cy="14265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7"/>
            <p:cNvSpPr/>
            <p:nvPr/>
          </p:nvSpPr>
          <p:spPr>
            <a:xfrm>
              <a:off x="5815453" y="6439575"/>
              <a:ext cx="1442100" cy="467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UI</a:t>
              </a:r>
              <a:endParaRPr sz="1800">
                <a:solidFill>
                  <a:schemeClr val="dk1"/>
                </a:solidFill>
                <a:latin typeface="Roboto"/>
                <a:ea typeface="Roboto"/>
                <a:cs typeface="Roboto"/>
                <a:sym typeface="Roboto"/>
              </a:endParaRPr>
            </a:p>
          </p:txBody>
        </p:sp>
        <p:sp>
          <p:nvSpPr>
            <p:cNvPr id="352" name="Google Shape;352;p47"/>
            <p:cNvSpPr txBox="1"/>
            <p:nvPr/>
          </p:nvSpPr>
          <p:spPr>
            <a:xfrm>
              <a:off x="5659199" y="5970425"/>
              <a:ext cx="1707900" cy="467700"/>
            </a:xfrm>
            <a:prstGeom prst="rect">
              <a:avLst/>
            </a:prstGeom>
            <a:solidFill>
              <a:srgbClr val="F1F3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grpSp>
      <p:grpSp>
        <p:nvGrpSpPr>
          <p:cNvPr id="353" name="Google Shape;353;p47"/>
          <p:cNvGrpSpPr/>
          <p:nvPr/>
        </p:nvGrpSpPr>
        <p:grpSpPr>
          <a:xfrm>
            <a:off x="5662296" y="7144850"/>
            <a:ext cx="1740900" cy="1425000"/>
            <a:chOff x="5728101" y="7525850"/>
            <a:chExt cx="1740900" cy="1425000"/>
          </a:xfrm>
        </p:grpSpPr>
        <p:sp>
          <p:nvSpPr>
            <p:cNvPr id="354" name="Google Shape;354;p47"/>
            <p:cNvSpPr/>
            <p:nvPr/>
          </p:nvSpPr>
          <p:spPr>
            <a:xfrm>
              <a:off x="5728101" y="7525850"/>
              <a:ext cx="1740900" cy="14250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p:nvPr/>
          </p:nvSpPr>
          <p:spPr>
            <a:xfrm>
              <a:off x="5888710" y="8053784"/>
              <a:ext cx="1444800" cy="4662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UI</a:t>
              </a:r>
              <a:endParaRPr sz="1800">
                <a:solidFill>
                  <a:schemeClr val="dk1"/>
                </a:solidFill>
                <a:latin typeface="Roboto"/>
                <a:ea typeface="Roboto"/>
                <a:cs typeface="Roboto"/>
                <a:sym typeface="Roboto"/>
              </a:endParaRPr>
            </a:p>
          </p:txBody>
        </p:sp>
        <p:sp>
          <p:nvSpPr>
            <p:cNvPr id="356" name="Google Shape;356;p47"/>
            <p:cNvSpPr txBox="1"/>
            <p:nvPr/>
          </p:nvSpPr>
          <p:spPr>
            <a:xfrm>
              <a:off x="5761050" y="7584625"/>
              <a:ext cx="1652700" cy="467700"/>
            </a:xfrm>
            <a:prstGeom prst="rect">
              <a:avLst/>
            </a:prstGeom>
            <a:solidFill>
              <a:srgbClr val="F1F3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grpSp>
      <p:sp>
        <p:nvSpPr>
          <p:cNvPr id="357" name="Google Shape;357;p47"/>
          <p:cNvSpPr/>
          <p:nvPr/>
        </p:nvSpPr>
        <p:spPr>
          <a:xfrm>
            <a:off x="8132249" y="4459775"/>
            <a:ext cx="9250500" cy="4249800"/>
          </a:xfrm>
          <a:prstGeom prst="roundRect">
            <a:avLst>
              <a:gd fmla="val 399" name="adj"/>
            </a:avLst>
          </a:prstGeom>
          <a:solidFill>
            <a:srgbClr val="D2E3FC"/>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358" name="Google Shape;358;p47"/>
          <p:cNvSpPr/>
          <p:nvPr/>
        </p:nvSpPr>
        <p:spPr>
          <a:xfrm>
            <a:off x="9627799" y="4899450"/>
            <a:ext cx="6227100" cy="1569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7"/>
          <p:cNvSpPr txBox="1"/>
          <p:nvPr/>
        </p:nvSpPr>
        <p:spPr>
          <a:xfrm>
            <a:off x="9689261" y="4897075"/>
            <a:ext cx="190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sp>
        <p:nvSpPr>
          <p:cNvPr id="360" name="Google Shape;360;p47"/>
          <p:cNvSpPr/>
          <p:nvPr/>
        </p:nvSpPr>
        <p:spPr>
          <a:xfrm>
            <a:off x="9750909" y="5501200"/>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Orders Service</a:t>
            </a:r>
            <a:endParaRPr sz="1800">
              <a:solidFill>
                <a:schemeClr val="dk1"/>
              </a:solidFill>
              <a:latin typeface="Roboto"/>
              <a:ea typeface="Roboto"/>
              <a:cs typeface="Roboto"/>
              <a:sym typeface="Roboto"/>
            </a:endParaRPr>
          </a:p>
        </p:txBody>
      </p:sp>
      <p:sp>
        <p:nvSpPr>
          <p:cNvPr id="361" name="Google Shape;361;p47"/>
          <p:cNvSpPr/>
          <p:nvPr/>
        </p:nvSpPr>
        <p:spPr>
          <a:xfrm>
            <a:off x="12584093" y="5501200"/>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Inventory Service</a:t>
            </a:r>
            <a:endParaRPr sz="1800">
              <a:solidFill>
                <a:schemeClr val="dk1"/>
              </a:solidFill>
              <a:latin typeface="Roboto"/>
              <a:ea typeface="Roboto"/>
              <a:cs typeface="Roboto"/>
              <a:sym typeface="Roboto"/>
            </a:endParaRPr>
          </a:p>
        </p:txBody>
      </p:sp>
      <p:sp>
        <p:nvSpPr>
          <p:cNvPr id="362" name="Google Shape;362;p47"/>
          <p:cNvSpPr/>
          <p:nvPr/>
        </p:nvSpPr>
        <p:spPr>
          <a:xfrm>
            <a:off x="9643224" y="6743100"/>
            <a:ext cx="4632900" cy="1569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txBox="1"/>
          <p:nvPr/>
        </p:nvSpPr>
        <p:spPr>
          <a:xfrm>
            <a:off x="9689261" y="6801877"/>
            <a:ext cx="174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cxnSp>
        <p:nvCxnSpPr>
          <p:cNvPr id="364" name="Google Shape;364;p47"/>
          <p:cNvCxnSpPr>
            <a:stCxn id="365" idx="3"/>
            <a:endCxn id="366" idx="1"/>
          </p:cNvCxnSpPr>
          <p:nvPr/>
        </p:nvCxnSpPr>
        <p:spPr>
          <a:xfrm>
            <a:off x="11926501" y="6343882"/>
            <a:ext cx="0" cy="614700"/>
          </a:xfrm>
          <a:prstGeom prst="straightConnector1">
            <a:avLst/>
          </a:prstGeom>
          <a:noFill/>
          <a:ln cap="flat" cmpd="sng" w="38100">
            <a:solidFill>
              <a:schemeClr val="accent1"/>
            </a:solidFill>
            <a:prstDash val="solid"/>
            <a:round/>
            <a:headEnd len="med" w="med" type="none"/>
            <a:tailEnd len="med" w="med" type="triangle"/>
          </a:ln>
        </p:spPr>
      </p:cxnSp>
      <p:sp>
        <p:nvSpPr>
          <p:cNvPr id="367" name="Google Shape;367;p47"/>
          <p:cNvSpPr txBox="1"/>
          <p:nvPr/>
        </p:nvSpPr>
        <p:spPr>
          <a:xfrm>
            <a:off x="8248295" y="6817925"/>
            <a:ext cx="1257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TCP Load Balancer</a:t>
            </a:r>
            <a:endParaRPr sz="1800">
              <a:solidFill>
                <a:schemeClr val="dk1"/>
              </a:solidFill>
              <a:latin typeface="Roboto"/>
              <a:ea typeface="Roboto"/>
              <a:cs typeface="Roboto"/>
              <a:sym typeface="Roboto"/>
            </a:endParaRPr>
          </a:p>
        </p:txBody>
      </p:sp>
      <p:sp>
        <p:nvSpPr>
          <p:cNvPr id="368" name="Google Shape;368;p47"/>
          <p:cNvSpPr txBox="1"/>
          <p:nvPr/>
        </p:nvSpPr>
        <p:spPr>
          <a:xfrm>
            <a:off x="8155727" y="4438054"/>
            <a:ext cx="1554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sp>
        <p:nvSpPr>
          <p:cNvPr id="369" name="Google Shape;369;p47"/>
          <p:cNvSpPr/>
          <p:nvPr/>
        </p:nvSpPr>
        <p:spPr>
          <a:xfrm>
            <a:off x="14195998" y="5501200"/>
            <a:ext cx="15177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Analytics Service</a:t>
            </a:r>
            <a:endParaRPr sz="1900">
              <a:solidFill>
                <a:schemeClr val="dk1"/>
              </a:solidFill>
              <a:latin typeface="Roboto"/>
              <a:ea typeface="Roboto"/>
              <a:cs typeface="Roboto"/>
              <a:sym typeface="Roboto"/>
            </a:endParaRPr>
          </a:p>
        </p:txBody>
      </p:sp>
      <p:pic>
        <p:nvPicPr>
          <p:cNvPr id="370" name="Google Shape;370;p47"/>
          <p:cNvPicPr preferRelativeResize="0"/>
          <p:nvPr/>
        </p:nvPicPr>
        <p:blipFill>
          <a:blip r:embed="rId3">
            <a:alphaModFix/>
          </a:blip>
          <a:stretch>
            <a:fillRect/>
          </a:stretch>
        </p:blipFill>
        <p:spPr>
          <a:xfrm>
            <a:off x="8461290" y="6003409"/>
            <a:ext cx="770294" cy="772968"/>
          </a:xfrm>
          <a:prstGeom prst="rect">
            <a:avLst/>
          </a:prstGeom>
          <a:noFill/>
          <a:ln>
            <a:noFill/>
          </a:ln>
        </p:spPr>
      </p:pic>
      <p:sp>
        <p:nvSpPr>
          <p:cNvPr id="371" name="Google Shape;371;p47"/>
          <p:cNvSpPr txBox="1"/>
          <p:nvPr>
            <p:ph idx="1" type="body"/>
          </p:nvPr>
        </p:nvSpPr>
        <p:spPr>
          <a:xfrm>
            <a:off x="914350" y="2313432"/>
            <a:ext cx="16362900" cy="13674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Even if some service is down, we want the web frontend of our application to be available nearly all the time. We also want the website to be fast with very low latency to users all over the world. On the next slide, draw a diagram that depicts how we can achieve this using Google Cloud services. Below is an example.</a:t>
            </a:r>
            <a:endParaRPr/>
          </a:p>
        </p:txBody>
      </p:sp>
      <p:grpSp>
        <p:nvGrpSpPr>
          <p:cNvPr id="372" name="Google Shape;372;p47"/>
          <p:cNvGrpSpPr/>
          <p:nvPr/>
        </p:nvGrpSpPr>
        <p:grpSpPr>
          <a:xfrm>
            <a:off x="855805" y="5642264"/>
            <a:ext cx="932694" cy="932694"/>
            <a:chOff x="433514" y="2354433"/>
            <a:chExt cx="502800" cy="502800"/>
          </a:xfrm>
        </p:grpSpPr>
        <p:sp>
          <p:nvSpPr>
            <p:cNvPr id="373" name="Google Shape;373;p47"/>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374" name="Google Shape;374;p47"/>
            <p:cNvPicPr preferRelativeResize="0"/>
            <p:nvPr/>
          </p:nvPicPr>
          <p:blipFill rotWithShape="1">
            <a:blip r:embed="rId4">
              <a:alphaModFix/>
            </a:blip>
            <a:srcRect b="0" l="0" r="0" t="0"/>
            <a:stretch/>
          </p:blipFill>
          <p:spPr>
            <a:xfrm>
              <a:off x="470090" y="2391009"/>
              <a:ext cx="429900" cy="429900"/>
            </a:xfrm>
            <a:prstGeom prst="rect">
              <a:avLst/>
            </a:prstGeom>
            <a:noFill/>
            <a:ln>
              <a:noFill/>
            </a:ln>
          </p:spPr>
        </p:pic>
      </p:grpSp>
      <p:grpSp>
        <p:nvGrpSpPr>
          <p:cNvPr id="375" name="Google Shape;375;p47"/>
          <p:cNvGrpSpPr/>
          <p:nvPr/>
        </p:nvGrpSpPr>
        <p:grpSpPr>
          <a:xfrm>
            <a:off x="855817" y="7182646"/>
            <a:ext cx="932694" cy="932694"/>
            <a:chOff x="433514" y="2354433"/>
            <a:chExt cx="502800" cy="502800"/>
          </a:xfrm>
        </p:grpSpPr>
        <p:sp>
          <p:nvSpPr>
            <p:cNvPr id="376" name="Google Shape;376;p47"/>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377" name="Google Shape;377;p47"/>
            <p:cNvPicPr preferRelativeResize="0"/>
            <p:nvPr/>
          </p:nvPicPr>
          <p:blipFill rotWithShape="1">
            <a:blip r:embed="rId5">
              <a:alphaModFix/>
            </a:blip>
            <a:srcRect b="0" l="0" r="0" t="0"/>
            <a:stretch/>
          </p:blipFill>
          <p:spPr>
            <a:xfrm>
              <a:off x="470090" y="2391009"/>
              <a:ext cx="429900" cy="429900"/>
            </a:xfrm>
            <a:prstGeom prst="rect">
              <a:avLst/>
            </a:prstGeom>
            <a:noFill/>
            <a:ln>
              <a:noFill/>
            </a:ln>
          </p:spPr>
        </p:pic>
      </p:grpSp>
      <p:grpSp>
        <p:nvGrpSpPr>
          <p:cNvPr id="378" name="Google Shape;378;p47"/>
          <p:cNvGrpSpPr/>
          <p:nvPr/>
        </p:nvGrpSpPr>
        <p:grpSpPr>
          <a:xfrm>
            <a:off x="1937531" y="6254476"/>
            <a:ext cx="1445044" cy="975405"/>
            <a:chOff x="3182760" y="6042474"/>
            <a:chExt cx="1445044" cy="975405"/>
          </a:xfrm>
        </p:grpSpPr>
        <p:pic>
          <p:nvPicPr>
            <p:cNvPr id="379" name="Google Shape;379;p47"/>
            <p:cNvPicPr preferRelativeResize="0"/>
            <p:nvPr/>
          </p:nvPicPr>
          <p:blipFill>
            <a:blip r:embed="rId6">
              <a:alphaModFix/>
            </a:blip>
            <a:stretch>
              <a:fillRect/>
            </a:stretch>
          </p:blipFill>
          <p:spPr>
            <a:xfrm>
              <a:off x="3182760" y="6042474"/>
              <a:ext cx="1445044" cy="975405"/>
            </a:xfrm>
            <a:prstGeom prst="rect">
              <a:avLst/>
            </a:prstGeom>
            <a:noFill/>
            <a:ln>
              <a:noFill/>
            </a:ln>
          </p:spPr>
        </p:pic>
        <p:sp>
          <p:nvSpPr>
            <p:cNvPr id="380" name="Google Shape;380;p47"/>
            <p:cNvSpPr txBox="1"/>
            <p:nvPr/>
          </p:nvSpPr>
          <p:spPr>
            <a:xfrm>
              <a:off x="3286082" y="6435879"/>
              <a:ext cx="12384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HTTPS</a:t>
              </a:r>
              <a:endParaRPr sz="1800">
                <a:solidFill>
                  <a:schemeClr val="dk1"/>
                </a:solidFill>
                <a:latin typeface="Roboto"/>
                <a:ea typeface="Roboto"/>
                <a:cs typeface="Roboto"/>
                <a:sym typeface="Roboto"/>
              </a:endParaRPr>
            </a:p>
          </p:txBody>
        </p:sp>
      </p:grpSp>
      <p:sp>
        <p:nvSpPr>
          <p:cNvPr id="381" name="Google Shape;381;p47"/>
          <p:cNvSpPr txBox="1"/>
          <p:nvPr/>
        </p:nvSpPr>
        <p:spPr>
          <a:xfrm>
            <a:off x="3269944" y="7045548"/>
            <a:ext cx="1740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HTTP </a:t>
            </a:r>
            <a:r>
              <a:rPr lang="en" sz="1900">
                <a:solidFill>
                  <a:schemeClr val="dk1"/>
                </a:solidFill>
                <a:latin typeface="Roboto"/>
                <a:ea typeface="Roboto"/>
                <a:cs typeface="Roboto"/>
                <a:sym typeface="Roboto"/>
              </a:rPr>
              <a:t>Global </a:t>
            </a:r>
            <a:r>
              <a:rPr lang="en" sz="1900">
                <a:solidFill>
                  <a:schemeClr val="dk1"/>
                </a:solidFill>
                <a:latin typeface="Roboto"/>
                <a:ea typeface="Roboto"/>
                <a:cs typeface="Roboto"/>
                <a:sym typeface="Roboto"/>
              </a:rPr>
              <a:t>Load Balancer</a:t>
            </a:r>
            <a:endParaRPr sz="1900">
              <a:solidFill>
                <a:schemeClr val="dk1"/>
              </a:solidFill>
              <a:latin typeface="Roboto"/>
              <a:ea typeface="Roboto"/>
              <a:cs typeface="Roboto"/>
              <a:sym typeface="Roboto"/>
            </a:endParaRPr>
          </a:p>
        </p:txBody>
      </p:sp>
      <p:pic>
        <p:nvPicPr>
          <p:cNvPr id="382" name="Google Shape;382;p47"/>
          <p:cNvPicPr preferRelativeResize="0"/>
          <p:nvPr/>
        </p:nvPicPr>
        <p:blipFill>
          <a:blip r:embed="rId3">
            <a:alphaModFix/>
          </a:blip>
          <a:stretch>
            <a:fillRect/>
          </a:stretch>
        </p:blipFill>
        <p:spPr>
          <a:xfrm>
            <a:off x="3781552" y="6327358"/>
            <a:ext cx="757684" cy="757932"/>
          </a:xfrm>
          <a:prstGeom prst="rect">
            <a:avLst/>
          </a:prstGeom>
          <a:noFill/>
          <a:ln>
            <a:noFill/>
          </a:ln>
        </p:spPr>
      </p:pic>
      <p:sp>
        <p:nvSpPr>
          <p:cNvPr id="365" name="Google Shape;365;p47"/>
          <p:cNvSpPr/>
          <p:nvPr/>
        </p:nvSpPr>
        <p:spPr>
          <a:xfrm>
            <a:off x="11362815" y="5087138"/>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Cloud SQL</a:t>
            </a:r>
            <a:endParaRPr sz="1800">
              <a:solidFill>
                <a:srgbClr val="FFFFFF"/>
              </a:solidFill>
              <a:latin typeface="Roboto Medium"/>
              <a:ea typeface="Roboto Medium"/>
              <a:cs typeface="Roboto Medium"/>
              <a:sym typeface="Roboto Medium"/>
            </a:endParaRPr>
          </a:p>
        </p:txBody>
      </p:sp>
      <p:sp>
        <p:nvSpPr>
          <p:cNvPr id="383" name="Google Shape;383;p47"/>
          <p:cNvSpPr/>
          <p:nvPr/>
        </p:nvSpPr>
        <p:spPr>
          <a:xfrm>
            <a:off x="16047387" y="6899378"/>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Firestore</a:t>
            </a:r>
            <a:endParaRPr sz="1800">
              <a:solidFill>
                <a:srgbClr val="FFFFFF"/>
              </a:solidFill>
              <a:latin typeface="Roboto Medium"/>
              <a:ea typeface="Roboto Medium"/>
              <a:cs typeface="Roboto Medium"/>
              <a:sym typeface="Roboto Medium"/>
            </a:endParaRPr>
          </a:p>
        </p:txBody>
      </p:sp>
      <p:sp>
        <p:nvSpPr>
          <p:cNvPr id="384" name="Google Shape;384;p47"/>
          <p:cNvSpPr/>
          <p:nvPr/>
        </p:nvSpPr>
        <p:spPr>
          <a:xfrm>
            <a:off x="16047387" y="5055728"/>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BigQuery</a:t>
            </a:r>
            <a:endParaRPr sz="1800">
              <a:solidFill>
                <a:srgbClr val="FFFFFF"/>
              </a:solidFill>
              <a:latin typeface="Roboto Medium"/>
              <a:ea typeface="Roboto Medium"/>
              <a:cs typeface="Roboto Medium"/>
              <a:sym typeface="Roboto Medium"/>
            </a:endParaRPr>
          </a:p>
        </p:txBody>
      </p:sp>
      <p:sp>
        <p:nvSpPr>
          <p:cNvPr id="385" name="Google Shape;385;p47"/>
          <p:cNvSpPr/>
          <p:nvPr/>
        </p:nvSpPr>
        <p:spPr>
          <a:xfrm>
            <a:off x="12584093" y="7372627"/>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Inventory Service</a:t>
            </a:r>
            <a:endParaRPr sz="1800">
              <a:solidFill>
                <a:schemeClr val="dk1"/>
              </a:solidFill>
              <a:latin typeface="Roboto"/>
              <a:ea typeface="Roboto"/>
              <a:cs typeface="Roboto"/>
              <a:sym typeface="Roboto"/>
            </a:endParaRPr>
          </a:p>
        </p:txBody>
      </p:sp>
      <p:sp>
        <p:nvSpPr>
          <p:cNvPr id="366" name="Google Shape;366;p47"/>
          <p:cNvSpPr/>
          <p:nvPr/>
        </p:nvSpPr>
        <p:spPr>
          <a:xfrm>
            <a:off x="11362815" y="6958565"/>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Failover</a:t>
            </a:r>
            <a:endParaRPr sz="1800">
              <a:solidFill>
                <a:srgbClr val="FFFFFF"/>
              </a:solidFill>
              <a:latin typeface="Roboto Medium"/>
              <a:ea typeface="Roboto Medium"/>
              <a:cs typeface="Roboto Medium"/>
              <a:sym typeface="Roboto Medium"/>
            </a:endParaRPr>
          </a:p>
        </p:txBody>
      </p:sp>
      <p:sp>
        <p:nvSpPr>
          <p:cNvPr id="386" name="Google Shape;386;p47"/>
          <p:cNvSpPr/>
          <p:nvPr/>
        </p:nvSpPr>
        <p:spPr>
          <a:xfrm>
            <a:off x="9750909" y="7372627"/>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Orders Service</a:t>
            </a:r>
            <a:endParaRPr sz="1800">
              <a:solidFill>
                <a:schemeClr val="dk1"/>
              </a:solidFill>
              <a:latin typeface="Roboto"/>
              <a:ea typeface="Roboto"/>
              <a:cs typeface="Roboto"/>
              <a:sym typeface="Roboto"/>
            </a:endParaRPr>
          </a:p>
        </p:txBody>
      </p:sp>
      <p:sp>
        <p:nvSpPr>
          <p:cNvPr id="387" name="Google Shape;387;p47"/>
          <p:cNvSpPr/>
          <p:nvPr/>
        </p:nvSpPr>
        <p:spPr>
          <a:xfrm>
            <a:off x="8132299" y="8480975"/>
            <a:ext cx="9250500" cy="417300"/>
          </a:xfrm>
          <a:prstGeom prst="roundRect">
            <a:avLst>
              <a:gd fmla="val 500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oboto"/>
                <a:ea typeface="Roboto"/>
                <a:cs typeface="Roboto"/>
                <a:sym typeface="Roboto"/>
              </a:rPr>
              <a:t>Multi-regional Cloud Storage bucket for backups</a:t>
            </a:r>
            <a:endParaRPr sz="2200">
              <a:solidFill>
                <a:schemeClr val="accent5"/>
              </a:solidFill>
              <a:latin typeface="Roboto Medium"/>
              <a:ea typeface="Roboto Medium"/>
              <a:cs typeface="Roboto Medium"/>
              <a:sym typeface="Roboto Medium"/>
            </a:endParaRPr>
          </a:p>
        </p:txBody>
      </p:sp>
      <p:sp>
        <p:nvSpPr>
          <p:cNvPr id="388" name="Google Shape;388;p47"/>
          <p:cNvSpPr/>
          <p:nvPr/>
        </p:nvSpPr>
        <p:spPr>
          <a:xfrm>
            <a:off x="7239725" y="6138680"/>
            <a:ext cx="3420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7"/>
          <p:cNvSpPr/>
          <p:nvPr/>
        </p:nvSpPr>
        <p:spPr>
          <a:xfrm>
            <a:off x="8163475" y="6138675"/>
            <a:ext cx="1839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 name="Google Shape;390;p47"/>
          <p:cNvCxnSpPr>
            <a:stCxn id="388" idx="3"/>
            <a:endCxn id="389" idx="1"/>
          </p:cNvCxnSpPr>
          <p:nvPr/>
        </p:nvCxnSpPr>
        <p:spPr>
          <a:xfrm>
            <a:off x="7581725" y="6299930"/>
            <a:ext cx="5817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ph type="title"/>
          </p:nvPr>
        </p:nvSpPr>
        <p:spPr>
          <a:xfrm>
            <a:off x="914350" y="920500"/>
            <a:ext cx="162306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10. Designing reliable, scalable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6" name="Google Shape;396;p48"/>
          <p:cNvSpPr txBox="1"/>
          <p:nvPr>
            <p:ph idx="1" type="body"/>
          </p:nvPr>
        </p:nvSpPr>
        <p:spPr>
          <a:xfrm>
            <a:off x="914350" y="2313432"/>
            <a:ext cx="16362900" cy="13674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Even if some service is down, we want the web frontend of our application to be available nearly all the time. We also want the website to be fast with very low latency to users all over the world. Draw a diagram that depicts how we can achieve this using Google Cloud services.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11a. Disaster recovery scenario</a:t>
            </a:r>
            <a:endParaRPr/>
          </a:p>
          <a:p>
            <a:pPr indent="0" lvl="0" marL="0" rtl="0" algn="l">
              <a:spcBef>
                <a:spcPts val="0"/>
              </a:spcBef>
              <a:spcAft>
                <a:spcPts val="0"/>
              </a:spcAft>
              <a:buNone/>
            </a:pPr>
            <a:r>
              <a:t/>
            </a:r>
            <a:endParaRPr/>
          </a:p>
        </p:txBody>
      </p:sp>
      <p:sp>
        <p:nvSpPr>
          <p:cNvPr id="402" name="Google Shape;402;p49"/>
          <p:cNvSpPr txBox="1"/>
          <p:nvPr>
            <p:ph idx="1" type="body"/>
          </p:nvPr>
        </p:nvSpPr>
        <p:spPr>
          <a:xfrm>
            <a:off x="914350" y="2313432"/>
            <a:ext cx="16281600" cy="1999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You've deployed for high availability by replicating resources in multiple zones. However, to meet regulatory requirements, you need a plan to recover from a disaster that brings down the entire region. The current architecture is depicted below. On the next slide, create a plan to bring up your application in another region if your main region is down. Below is an example.</a:t>
            </a:r>
            <a:endParaRPr/>
          </a:p>
        </p:txBody>
      </p:sp>
      <p:sp>
        <p:nvSpPr>
          <p:cNvPr id="403" name="Google Shape;403;p49"/>
          <p:cNvSpPr/>
          <p:nvPr/>
        </p:nvSpPr>
        <p:spPr>
          <a:xfrm>
            <a:off x="5150837" y="4798525"/>
            <a:ext cx="9250500" cy="3995400"/>
          </a:xfrm>
          <a:prstGeom prst="roundRect">
            <a:avLst>
              <a:gd fmla="val 399" name="adj"/>
            </a:avLst>
          </a:prstGeom>
          <a:solidFill>
            <a:srgbClr val="D2E3FC"/>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404" name="Google Shape;404;p49"/>
          <p:cNvSpPr/>
          <p:nvPr/>
        </p:nvSpPr>
        <p:spPr>
          <a:xfrm>
            <a:off x="6646387" y="5238200"/>
            <a:ext cx="6227100" cy="1569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9"/>
          <p:cNvSpPr txBox="1"/>
          <p:nvPr/>
        </p:nvSpPr>
        <p:spPr>
          <a:xfrm>
            <a:off x="6707860" y="5235825"/>
            <a:ext cx="174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sp>
        <p:nvSpPr>
          <p:cNvPr id="406" name="Google Shape;406;p49"/>
          <p:cNvSpPr/>
          <p:nvPr/>
        </p:nvSpPr>
        <p:spPr>
          <a:xfrm>
            <a:off x="6769497" y="5839950"/>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Orders Service</a:t>
            </a:r>
            <a:endParaRPr sz="1800">
              <a:solidFill>
                <a:schemeClr val="dk1"/>
              </a:solidFill>
              <a:latin typeface="Roboto"/>
              <a:ea typeface="Roboto"/>
              <a:cs typeface="Roboto"/>
              <a:sym typeface="Roboto"/>
            </a:endParaRPr>
          </a:p>
        </p:txBody>
      </p:sp>
      <p:sp>
        <p:nvSpPr>
          <p:cNvPr id="407" name="Google Shape;407;p49"/>
          <p:cNvSpPr/>
          <p:nvPr/>
        </p:nvSpPr>
        <p:spPr>
          <a:xfrm>
            <a:off x="9602681" y="5839950"/>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Inventory Service</a:t>
            </a:r>
            <a:endParaRPr sz="1800">
              <a:solidFill>
                <a:schemeClr val="dk1"/>
              </a:solidFill>
              <a:latin typeface="Roboto"/>
              <a:ea typeface="Roboto"/>
              <a:cs typeface="Roboto"/>
              <a:sym typeface="Roboto"/>
            </a:endParaRPr>
          </a:p>
        </p:txBody>
      </p:sp>
      <p:sp>
        <p:nvSpPr>
          <p:cNvPr id="408" name="Google Shape;408;p49"/>
          <p:cNvSpPr/>
          <p:nvPr/>
        </p:nvSpPr>
        <p:spPr>
          <a:xfrm>
            <a:off x="6661812" y="7081850"/>
            <a:ext cx="4632900" cy="1569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9"/>
          <p:cNvSpPr txBox="1"/>
          <p:nvPr/>
        </p:nvSpPr>
        <p:spPr>
          <a:xfrm>
            <a:off x="6707849" y="7140627"/>
            <a:ext cx="174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cxnSp>
        <p:nvCxnSpPr>
          <p:cNvPr id="410" name="Google Shape;410;p49"/>
          <p:cNvCxnSpPr>
            <a:stCxn id="411" idx="3"/>
            <a:endCxn id="412" idx="1"/>
          </p:cNvCxnSpPr>
          <p:nvPr/>
        </p:nvCxnSpPr>
        <p:spPr>
          <a:xfrm>
            <a:off x="8945089" y="6682632"/>
            <a:ext cx="0" cy="614700"/>
          </a:xfrm>
          <a:prstGeom prst="straightConnector1">
            <a:avLst/>
          </a:prstGeom>
          <a:noFill/>
          <a:ln cap="flat" cmpd="sng" w="38100">
            <a:solidFill>
              <a:schemeClr val="accent1"/>
            </a:solidFill>
            <a:prstDash val="solid"/>
            <a:round/>
            <a:headEnd len="med" w="med" type="none"/>
            <a:tailEnd len="med" w="med" type="triangle"/>
          </a:ln>
        </p:spPr>
      </p:cxnSp>
      <p:sp>
        <p:nvSpPr>
          <p:cNvPr id="413" name="Google Shape;413;p49"/>
          <p:cNvSpPr txBox="1"/>
          <p:nvPr/>
        </p:nvSpPr>
        <p:spPr>
          <a:xfrm>
            <a:off x="5266883" y="7156676"/>
            <a:ext cx="1257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TCP Load Balancer</a:t>
            </a:r>
            <a:endParaRPr sz="1800">
              <a:solidFill>
                <a:schemeClr val="dk1"/>
              </a:solidFill>
              <a:latin typeface="Roboto"/>
              <a:ea typeface="Roboto"/>
              <a:cs typeface="Roboto"/>
              <a:sym typeface="Roboto"/>
            </a:endParaRPr>
          </a:p>
        </p:txBody>
      </p:sp>
      <p:sp>
        <p:nvSpPr>
          <p:cNvPr id="414" name="Google Shape;414;p49"/>
          <p:cNvSpPr txBox="1"/>
          <p:nvPr/>
        </p:nvSpPr>
        <p:spPr>
          <a:xfrm>
            <a:off x="5174315" y="4776805"/>
            <a:ext cx="1554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sp>
        <p:nvSpPr>
          <p:cNvPr id="415" name="Google Shape;415;p49"/>
          <p:cNvSpPr/>
          <p:nvPr/>
        </p:nvSpPr>
        <p:spPr>
          <a:xfrm>
            <a:off x="11214586" y="5839950"/>
            <a:ext cx="15177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a:ea typeface="Roboto"/>
                <a:cs typeface="Roboto"/>
                <a:sym typeface="Roboto"/>
              </a:rPr>
              <a:t>Analytics Service</a:t>
            </a:r>
            <a:endParaRPr sz="1900">
              <a:solidFill>
                <a:schemeClr val="dk1"/>
              </a:solidFill>
              <a:latin typeface="Roboto"/>
              <a:ea typeface="Roboto"/>
              <a:cs typeface="Roboto"/>
              <a:sym typeface="Roboto"/>
            </a:endParaRPr>
          </a:p>
        </p:txBody>
      </p:sp>
      <p:pic>
        <p:nvPicPr>
          <p:cNvPr id="416" name="Google Shape;416;p49"/>
          <p:cNvPicPr preferRelativeResize="0"/>
          <p:nvPr/>
        </p:nvPicPr>
        <p:blipFill>
          <a:blip r:embed="rId3">
            <a:alphaModFix/>
          </a:blip>
          <a:stretch>
            <a:fillRect/>
          </a:stretch>
        </p:blipFill>
        <p:spPr>
          <a:xfrm>
            <a:off x="5479878" y="6342159"/>
            <a:ext cx="770294" cy="772968"/>
          </a:xfrm>
          <a:prstGeom prst="rect">
            <a:avLst/>
          </a:prstGeom>
          <a:noFill/>
          <a:ln>
            <a:noFill/>
          </a:ln>
        </p:spPr>
      </p:pic>
      <p:sp>
        <p:nvSpPr>
          <p:cNvPr id="411" name="Google Shape;411;p49"/>
          <p:cNvSpPr/>
          <p:nvPr/>
        </p:nvSpPr>
        <p:spPr>
          <a:xfrm>
            <a:off x="8381403" y="5425889"/>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Cloud SQL</a:t>
            </a:r>
            <a:endParaRPr sz="1800">
              <a:solidFill>
                <a:srgbClr val="FFFFFF"/>
              </a:solidFill>
              <a:latin typeface="Roboto Medium"/>
              <a:ea typeface="Roboto Medium"/>
              <a:cs typeface="Roboto Medium"/>
              <a:sym typeface="Roboto Medium"/>
            </a:endParaRPr>
          </a:p>
        </p:txBody>
      </p:sp>
      <p:sp>
        <p:nvSpPr>
          <p:cNvPr id="417" name="Google Shape;417;p49"/>
          <p:cNvSpPr/>
          <p:nvPr/>
        </p:nvSpPr>
        <p:spPr>
          <a:xfrm>
            <a:off x="13065976" y="7238129"/>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Firestore</a:t>
            </a:r>
            <a:endParaRPr sz="1800">
              <a:solidFill>
                <a:srgbClr val="FFFFFF"/>
              </a:solidFill>
              <a:latin typeface="Roboto Medium"/>
              <a:ea typeface="Roboto Medium"/>
              <a:cs typeface="Roboto Medium"/>
              <a:sym typeface="Roboto Medium"/>
            </a:endParaRPr>
          </a:p>
        </p:txBody>
      </p:sp>
      <p:sp>
        <p:nvSpPr>
          <p:cNvPr id="418" name="Google Shape;418;p49"/>
          <p:cNvSpPr/>
          <p:nvPr/>
        </p:nvSpPr>
        <p:spPr>
          <a:xfrm>
            <a:off x="13065976" y="5394479"/>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BigQuery</a:t>
            </a:r>
            <a:endParaRPr sz="1800">
              <a:solidFill>
                <a:srgbClr val="FFFFFF"/>
              </a:solidFill>
              <a:latin typeface="Roboto Medium"/>
              <a:ea typeface="Roboto Medium"/>
              <a:cs typeface="Roboto Medium"/>
              <a:sym typeface="Roboto Medium"/>
            </a:endParaRPr>
          </a:p>
        </p:txBody>
      </p:sp>
      <p:sp>
        <p:nvSpPr>
          <p:cNvPr id="419" name="Google Shape;419;p49"/>
          <p:cNvSpPr/>
          <p:nvPr/>
        </p:nvSpPr>
        <p:spPr>
          <a:xfrm>
            <a:off x="9602681" y="7711377"/>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Products Service</a:t>
            </a:r>
            <a:endParaRPr sz="1800">
              <a:solidFill>
                <a:schemeClr val="dk1"/>
              </a:solidFill>
              <a:latin typeface="Roboto"/>
              <a:ea typeface="Roboto"/>
              <a:cs typeface="Roboto"/>
              <a:sym typeface="Roboto"/>
            </a:endParaRPr>
          </a:p>
        </p:txBody>
      </p:sp>
      <p:sp>
        <p:nvSpPr>
          <p:cNvPr id="412" name="Google Shape;412;p49"/>
          <p:cNvSpPr/>
          <p:nvPr/>
        </p:nvSpPr>
        <p:spPr>
          <a:xfrm>
            <a:off x="8381403" y="7297315"/>
            <a:ext cx="1127373" cy="1256744"/>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1800">
                <a:solidFill>
                  <a:srgbClr val="FFFFFF"/>
                </a:solidFill>
                <a:latin typeface="Roboto Medium"/>
                <a:ea typeface="Roboto Medium"/>
                <a:cs typeface="Roboto Medium"/>
                <a:sym typeface="Roboto Medium"/>
              </a:rPr>
              <a:t>Failover</a:t>
            </a:r>
            <a:endParaRPr sz="1800">
              <a:solidFill>
                <a:srgbClr val="FFFFFF"/>
              </a:solidFill>
              <a:latin typeface="Roboto Medium"/>
              <a:ea typeface="Roboto Medium"/>
              <a:cs typeface="Roboto Medium"/>
              <a:sym typeface="Roboto Medium"/>
            </a:endParaRPr>
          </a:p>
        </p:txBody>
      </p:sp>
      <p:sp>
        <p:nvSpPr>
          <p:cNvPr id="420" name="Google Shape;420;p49"/>
          <p:cNvSpPr/>
          <p:nvPr/>
        </p:nvSpPr>
        <p:spPr>
          <a:xfrm>
            <a:off x="6769497" y="7711377"/>
            <a:ext cx="1518000" cy="7041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Accounts</a:t>
            </a:r>
            <a:r>
              <a:rPr lang="en" sz="1800">
                <a:solidFill>
                  <a:schemeClr val="dk1"/>
                </a:solidFill>
                <a:latin typeface="Roboto"/>
                <a:ea typeface="Roboto"/>
                <a:cs typeface="Roboto"/>
                <a:sym typeface="Roboto"/>
              </a:rPr>
              <a:t> Service</a:t>
            </a:r>
            <a:endParaRPr sz="1800">
              <a:solidFill>
                <a:schemeClr val="dk1"/>
              </a:solidFill>
              <a:latin typeface="Roboto"/>
              <a:ea typeface="Roboto"/>
              <a:cs typeface="Roboto"/>
              <a:sym typeface="Roboto"/>
            </a:endParaRPr>
          </a:p>
        </p:txBody>
      </p:sp>
      <p:sp>
        <p:nvSpPr>
          <p:cNvPr id="421" name="Google Shape;421;p49"/>
          <p:cNvSpPr/>
          <p:nvPr/>
        </p:nvSpPr>
        <p:spPr>
          <a:xfrm>
            <a:off x="5182063" y="6706025"/>
            <a:ext cx="1839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9"/>
          <p:cNvSpPr/>
          <p:nvPr/>
        </p:nvSpPr>
        <p:spPr>
          <a:xfrm>
            <a:off x="3886663" y="6706025"/>
            <a:ext cx="1839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49"/>
          <p:cNvCxnSpPr>
            <a:stCxn id="422" idx="3"/>
            <a:endCxn id="421" idx="1"/>
          </p:cNvCxnSpPr>
          <p:nvPr/>
        </p:nvCxnSpPr>
        <p:spPr>
          <a:xfrm>
            <a:off x="4070563" y="6867275"/>
            <a:ext cx="11115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0"/>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11a. Disaster recovery scenario</a:t>
            </a:r>
            <a:endParaRPr/>
          </a:p>
          <a:p>
            <a:pPr indent="0" lvl="0" marL="0" rtl="0" algn="l">
              <a:spcBef>
                <a:spcPts val="0"/>
              </a:spcBef>
              <a:spcAft>
                <a:spcPts val="0"/>
              </a:spcAft>
              <a:buNone/>
            </a:pPr>
            <a:r>
              <a:t/>
            </a:r>
            <a:endParaRPr/>
          </a:p>
        </p:txBody>
      </p:sp>
      <p:sp>
        <p:nvSpPr>
          <p:cNvPr id="429" name="Google Shape;429;p50"/>
          <p:cNvSpPr txBox="1"/>
          <p:nvPr>
            <p:ph idx="1" type="body"/>
          </p:nvPr>
        </p:nvSpPr>
        <p:spPr>
          <a:xfrm>
            <a:off x="914350" y="2313432"/>
            <a:ext cx="16281600" cy="1999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You've deployed for high availability by replicating resources in multiple zones. However, to meet regulatory requirements, you need a plan to recover from a disaster that brings down the entire region. The current architecture is depicted on the previous slide. Create a plan to bring up your application in another region if your main region is down.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1"/>
          <p:cNvSpPr txBox="1"/>
          <p:nvPr>
            <p:ph type="title"/>
          </p:nvPr>
        </p:nvSpPr>
        <p:spPr>
          <a:xfrm>
            <a:off x="914350" y="920500"/>
            <a:ext cx="163254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11b. Service disaster recovery scenarios</a:t>
            </a:r>
            <a:endParaRPr/>
          </a:p>
        </p:txBody>
      </p:sp>
      <p:graphicFrame>
        <p:nvGraphicFramePr>
          <p:cNvPr id="435" name="Google Shape;435;p51"/>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3265075"/>
                <a:gridCol w="3265075"/>
                <a:gridCol w="3265075"/>
                <a:gridCol w="3265075"/>
                <a:gridCol w="3265075"/>
              </a:tblGrid>
              <a:tr h="650350">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Scenario</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Point Objective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Time Objective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Priority</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890850">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Ratings Service</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Programmer deleted all ratings accidentally</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24 hours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1 hour</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Med</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60825">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Orders Service</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Orders database crashes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0 (can’t lose any data)</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2 minutes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High</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01500">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01500">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436" name="Google Shape;436;p51"/>
          <p:cNvSpPr txBox="1"/>
          <p:nvPr>
            <p:ph idx="1" type="body"/>
          </p:nvPr>
        </p:nvSpPr>
        <p:spPr>
          <a:xfrm>
            <a:off x="914350" y="2313432"/>
            <a:ext cx="16689000" cy="73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Write a high-level list of possible scenarios on the next slide. Below is an example.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2"/>
          <p:cNvSpPr txBox="1"/>
          <p:nvPr>
            <p:ph type="title"/>
          </p:nvPr>
        </p:nvSpPr>
        <p:spPr>
          <a:xfrm>
            <a:off x="914350" y="920500"/>
            <a:ext cx="163254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11b. Service disaster recovery scenarios</a:t>
            </a:r>
            <a:endParaRPr/>
          </a:p>
        </p:txBody>
      </p:sp>
      <p:graphicFrame>
        <p:nvGraphicFramePr>
          <p:cNvPr id="442" name="Google Shape;442;p52"/>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3265075"/>
                <a:gridCol w="3265075"/>
                <a:gridCol w="3265075"/>
                <a:gridCol w="3265075"/>
                <a:gridCol w="3265075"/>
              </a:tblGrid>
              <a:tr h="919225">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Scenario</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Point Objective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Time Objective</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Priority</a:t>
                      </a:r>
                      <a:endParaRPr sz="2600">
                        <a:solidFill>
                          <a:srgbClr val="FFFFFF"/>
                        </a:solidFill>
                        <a:latin typeface="Roboto Medium"/>
                        <a:ea typeface="Roboto Medium"/>
                        <a:cs typeface="Roboto Medium"/>
                        <a:sym typeface="Roboto Medium"/>
                      </a:endParaRPr>
                    </a:p>
                  </a:txBody>
                  <a:tcPr marT="182875" marB="182875" marR="18287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576775">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76775">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76775">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76775">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576775">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76775">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ctr">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443" name="Google Shape;443;p52"/>
          <p:cNvSpPr txBox="1"/>
          <p:nvPr>
            <p:ph idx="1" type="body"/>
          </p:nvPr>
        </p:nvSpPr>
        <p:spPr>
          <a:xfrm>
            <a:off x="914350" y="2313432"/>
            <a:ext cx="16689000" cy="73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Write a high-level list of possible scenarios.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3"/>
          <p:cNvSpPr txBox="1"/>
          <p:nvPr>
            <p:ph type="title"/>
          </p:nvPr>
        </p:nvSpPr>
        <p:spPr>
          <a:xfrm>
            <a:off x="914350" y="920500"/>
            <a:ext cx="157266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11c. Resource disaster recovery plans</a:t>
            </a:r>
            <a:endParaRPr/>
          </a:p>
        </p:txBody>
      </p:sp>
      <p:graphicFrame>
        <p:nvGraphicFramePr>
          <p:cNvPr id="449" name="Google Shape;449;p53"/>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4086650"/>
                <a:gridCol w="4086650"/>
                <a:gridCol w="4086650"/>
                <a:gridCol w="4086650"/>
              </a:tblGrid>
              <a:tr h="637200">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Resource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Backup Strategy</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Backup Location</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Procedure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559625">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Ratings Database</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Daily automated backups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Multi-Regional Cloud Storage Bucket</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Run Restore Script</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7175">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Orders Database</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Failover replica plus daily backups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Multi-zone deployment</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00000"/>
                        </a:lnSpc>
                        <a:spcBef>
                          <a:spcPts val="0"/>
                        </a:spcBef>
                        <a:spcAft>
                          <a:spcPts val="0"/>
                        </a:spcAft>
                        <a:buNone/>
                      </a:pPr>
                      <a:r>
                        <a:rPr i="1" lang="en" sz="2400">
                          <a:solidFill>
                            <a:schemeClr val="dk1"/>
                          </a:solidFill>
                          <a:latin typeface="Roboto"/>
                          <a:ea typeface="Roboto"/>
                          <a:cs typeface="Roboto"/>
                          <a:sym typeface="Roboto"/>
                        </a:rPr>
                        <a:t>Automated</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731500">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762000">
                <a:tc>
                  <a:txBody>
                    <a:bodyPr/>
                    <a:lstStyle/>
                    <a:p>
                      <a:pPr indent="0" lvl="0" marL="0" rtl="0" algn="l">
                        <a:spcBef>
                          <a:spcPts val="0"/>
                        </a:spcBef>
                        <a:spcAft>
                          <a:spcPts val="0"/>
                        </a:spcAft>
                        <a:buNone/>
                      </a:pPr>
                      <a:r>
                        <a:t/>
                      </a:r>
                      <a:endParaRPr i="1" sz="26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6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6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6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762000">
                <a:tc>
                  <a:txBody>
                    <a:bodyPr/>
                    <a:lstStyle/>
                    <a:p>
                      <a:pPr indent="0" lvl="0" marL="0" rtl="0" algn="l">
                        <a:spcBef>
                          <a:spcPts val="0"/>
                        </a:spcBef>
                        <a:spcAft>
                          <a:spcPts val="0"/>
                        </a:spcAft>
                        <a:buNone/>
                      </a:pPr>
                      <a:r>
                        <a:t/>
                      </a:r>
                      <a:endParaRPr i="1" sz="26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6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6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6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450" name="Google Shape;450;p53"/>
          <p:cNvSpPr txBox="1"/>
          <p:nvPr>
            <p:ph idx="1" type="body"/>
          </p:nvPr>
        </p:nvSpPr>
        <p:spPr>
          <a:xfrm>
            <a:off x="914350" y="2313432"/>
            <a:ext cx="16459200" cy="4311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rPr lang="en"/>
              <a:t>For each scenario, fill in the table on the next slide. Below is an example.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ph type="title"/>
          </p:nvPr>
        </p:nvSpPr>
        <p:spPr>
          <a:xfrm>
            <a:off x="914350" y="920500"/>
            <a:ext cx="157266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11c. Resource disaster recovery plans</a:t>
            </a:r>
            <a:endParaRPr/>
          </a:p>
        </p:txBody>
      </p:sp>
      <p:graphicFrame>
        <p:nvGraphicFramePr>
          <p:cNvPr id="456" name="Google Shape;456;p54"/>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4086650"/>
                <a:gridCol w="4086650"/>
                <a:gridCol w="4086650"/>
                <a:gridCol w="4086650"/>
              </a:tblGrid>
              <a:tr h="631825">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Resource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Backup Strategy</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Backup Location</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Recovery Procedure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653850">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53850">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marR="0" rtl="0" algn="l">
                        <a:lnSpc>
                          <a:spcPct val="115000"/>
                        </a:lnSpc>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653850">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53850">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653850">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53850">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8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457" name="Google Shape;457;p54"/>
          <p:cNvSpPr txBox="1"/>
          <p:nvPr>
            <p:ph idx="1" type="body"/>
          </p:nvPr>
        </p:nvSpPr>
        <p:spPr>
          <a:xfrm>
            <a:off x="914350" y="2313432"/>
            <a:ext cx="16459200" cy="4311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rPr lang="en"/>
              <a:t>For each scenario, fill in the table.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1b. [Case Study Name Here]</a:t>
            </a:r>
            <a:endParaRPr/>
          </a:p>
        </p:txBody>
      </p:sp>
      <p:sp>
        <p:nvSpPr>
          <p:cNvPr id="133" name="Google Shape;133;p28"/>
          <p:cNvSpPr txBox="1"/>
          <p:nvPr>
            <p:ph idx="1" type="body"/>
          </p:nvPr>
        </p:nvSpPr>
        <p:spPr>
          <a:xfrm>
            <a:off x="914350" y="3072500"/>
            <a:ext cx="10917900" cy="616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Brief description: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List a few main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List roles of typical users: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5"/>
          <p:cNvSpPr txBox="1"/>
          <p:nvPr>
            <p:ph type="title"/>
          </p:nvPr>
        </p:nvSpPr>
        <p:spPr>
          <a:xfrm>
            <a:off x="914350" y="920500"/>
            <a:ext cx="15721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12. Modeling secure Google Cloud services</a:t>
            </a:r>
            <a:endParaRPr/>
          </a:p>
          <a:p>
            <a:pPr indent="0" lvl="0" marL="0" rtl="0" algn="l">
              <a:spcBef>
                <a:spcPts val="0"/>
              </a:spcBef>
              <a:spcAft>
                <a:spcPts val="0"/>
              </a:spcAft>
              <a:buNone/>
            </a:pPr>
            <a:r>
              <a:t/>
            </a:r>
            <a:endParaRPr/>
          </a:p>
        </p:txBody>
      </p:sp>
      <p:sp>
        <p:nvSpPr>
          <p:cNvPr id="463" name="Google Shape;463;p55"/>
          <p:cNvSpPr txBox="1"/>
          <p:nvPr>
            <p:ph idx="1" type="body"/>
          </p:nvPr>
        </p:nvSpPr>
        <p:spPr>
          <a:xfrm>
            <a:off x="914350" y="2313432"/>
            <a:ext cx="16325400" cy="109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
            </a:r>
            <a:r>
              <a:rPr lang="en"/>
              <a:t>raw a diagram on the next slide that depicts how you will secure your services. Include firewalls, IAM roles, service accounts and network resources as appropriate. Below is an example.</a:t>
            </a:r>
            <a:endParaRPr/>
          </a:p>
        </p:txBody>
      </p:sp>
      <p:grpSp>
        <p:nvGrpSpPr>
          <p:cNvPr id="464" name="Google Shape;464;p55"/>
          <p:cNvGrpSpPr/>
          <p:nvPr/>
        </p:nvGrpSpPr>
        <p:grpSpPr>
          <a:xfrm>
            <a:off x="3060218" y="5869242"/>
            <a:ext cx="1451722" cy="961506"/>
            <a:chOff x="4159225" y="4338675"/>
            <a:chExt cx="2185012" cy="1454843"/>
          </a:xfrm>
        </p:grpSpPr>
        <p:pic>
          <p:nvPicPr>
            <p:cNvPr id="465" name="Google Shape;465;p55"/>
            <p:cNvPicPr preferRelativeResize="0"/>
            <p:nvPr/>
          </p:nvPicPr>
          <p:blipFill>
            <a:blip r:embed="rId3">
              <a:alphaModFix/>
            </a:blip>
            <a:stretch>
              <a:fillRect/>
            </a:stretch>
          </p:blipFill>
          <p:spPr>
            <a:xfrm>
              <a:off x="4159225" y="4338675"/>
              <a:ext cx="2185012" cy="1454843"/>
            </a:xfrm>
            <a:prstGeom prst="rect">
              <a:avLst/>
            </a:prstGeom>
            <a:noFill/>
            <a:ln>
              <a:noFill/>
            </a:ln>
          </p:spPr>
        </p:pic>
        <p:sp>
          <p:nvSpPr>
            <p:cNvPr id="466" name="Google Shape;466;p55"/>
            <p:cNvSpPr txBox="1"/>
            <p:nvPr/>
          </p:nvSpPr>
          <p:spPr>
            <a:xfrm>
              <a:off x="4474575" y="4894132"/>
              <a:ext cx="1554300" cy="5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3C4043"/>
                  </a:solidFill>
                  <a:latin typeface="Roboto"/>
                  <a:ea typeface="Roboto"/>
                  <a:cs typeface="Roboto"/>
                  <a:sym typeface="Roboto"/>
                </a:rPr>
                <a:t>HTTPS</a:t>
              </a:r>
              <a:endParaRPr sz="2100">
                <a:solidFill>
                  <a:srgbClr val="3C4043"/>
                </a:solidFill>
                <a:latin typeface="Roboto"/>
                <a:ea typeface="Roboto"/>
                <a:cs typeface="Roboto"/>
                <a:sym typeface="Roboto"/>
              </a:endParaRPr>
            </a:p>
          </p:txBody>
        </p:sp>
      </p:grpSp>
      <p:cxnSp>
        <p:nvCxnSpPr>
          <p:cNvPr id="467" name="Google Shape;467;p55"/>
          <p:cNvCxnSpPr>
            <a:stCxn id="465" idx="3"/>
            <a:endCxn id="468" idx="1"/>
          </p:cNvCxnSpPr>
          <p:nvPr/>
        </p:nvCxnSpPr>
        <p:spPr>
          <a:xfrm flipH="1" rot="10800000">
            <a:off x="4511940" y="6349095"/>
            <a:ext cx="930600" cy="900"/>
          </a:xfrm>
          <a:prstGeom prst="bentConnector3">
            <a:avLst>
              <a:gd fmla="val 49996" name="adj1"/>
            </a:avLst>
          </a:prstGeom>
          <a:noFill/>
          <a:ln cap="flat" cmpd="sng" w="38100">
            <a:solidFill>
              <a:srgbClr val="3C4043"/>
            </a:solidFill>
            <a:prstDash val="solid"/>
            <a:round/>
            <a:headEnd len="med" w="med" type="none"/>
            <a:tailEnd len="med" w="med" type="triangle"/>
          </a:ln>
        </p:spPr>
      </p:cxnSp>
      <p:sp>
        <p:nvSpPr>
          <p:cNvPr id="469" name="Google Shape;469;p55"/>
          <p:cNvSpPr/>
          <p:nvPr/>
        </p:nvSpPr>
        <p:spPr>
          <a:xfrm>
            <a:off x="9846855" y="4001497"/>
            <a:ext cx="6783300" cy="4691400"/>
          </a:xfrm>
          <a:prstGeom prst="roundRect">
            <a:avLst>
              <a:gd fmla="val 399" name="adj"/>
            </a:avLst>
          </a:prstGeom>
          <a:solidFill>
            <a:srgbClr val="F6F6F6"/>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470" name="Google Shape;470;p55"/>
          <p:cNvSpPr/>
          <p:nvPr/>
        </p:nvSpPr>
        <p:spPr>
          <a:xfrm>
            <a:off x="11009497" y="4726735"/>
            <a:ext cx="4458000" cy="3648000"/>
          </a:xfrm>
          <a:prstGeom prst="rect">
            <a:avLst/>
          </a:prstGeom>
          <a:solidFill>
            <a:srgbClr val="E3F2FD"/>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5"/>
          <p:cNvSpPr txBox="1"/>
          <p:nvPr/>
        </p:nvSpPr>
        <p:spPr>
          <a:xfrm>
            <a:off x="11157246" y="4863452"/>
            <a:ext cx="3998100" cy="128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3C4043"/>
                </a:solidFill>
                <a:latin typeface="Roboto Medium"/>
                <a:ea typeface="Roboto Medium"/>
                <a:cs typeface="Roboto Medium"/>
                <a:sym typeface="Roboto Medium"/>
              </a:rPr>
              <a:t>Firewall Rules:</a:t>
            </a:r>
            <a:endParaRPr sz="2100">
              <a:solidFill>
                <a:srgbClr val="3C4043"/>
              </a:solidFill>
              <a:latin typeface="Roboto Medium"/>
              <a:ea typeface="Roboto Medium"/>
              <a:cs typeface="Roboto Medium"/>
              <a:sym typeface="Roboto Medium"/>
            </a:endParaRPr>
          </a:p>
          <a:p>
            <a:pPr indent="0" lvl="0" marL="0" rtl="0" algn="l">
              <a:spcBef>
                <a:spcPts val="1000"/>
              </a:spcBef>
              <a:spcAft>
                <a:spcPts val="0"/>
              </a:spcAft>
              <a:buNone/>
            </a:pPr>
            <a:r>
              <a:rPr lang="en" sz="2100">
                <a:solidFill>
                  <a:srgbClr val="3C4043"/>
                </a:solidFill>
                <a:latin typeface="Roboto"/>
                <a:ea typeface="Roboto"/>
                <a:cs typeface="Roboto"/>
                <a:sym typeface="Roboto"/>
              </a:rPr>
              <a:t>Allow HTTPS from 0.0.0.0/0</a:t>
            </a:r>
            <a:endParaRPr sz="2100">
              <a:solidFill>
                <a:srgbClr val="3C4043"/>
              </a:solidFill>
              <a:latin typeface="Roboto"/>
              <a:ea typeface="Roboto"/>
              <a:cs typeface="Roboto"/>
              <a:sym typeface="Roboto"/>
            </a:endParaRPr>
          </a:p>
          <a:p>
            <a:pPr indent="0" lvl="0" marL="0" rtl="0" algn="l">
              <a:spcBef>
                <a:spcPts val="0"/>
              </a:spcBef>
              <a:spcAft>
                <a:spcPts val="0"/>
              </a:spcAft>
              <a:buNone/>
            </a:pPr>
            <a:r>
              <a:rPr lang="en" sz="2100">
                <a:solidFill>
                  <a:srgbClr val="3C4043"/>
                </a:solidFill>
                <a:latin typeface="Roboto"/>
                <a:ea typeface="Roboto"/>
                <a:cs typeface="Roboto"/>
                <a:sym typeface="Roboto"/>
              </a:rPr>
              <a:t>Allow SSH from known sources</a:t>
            </a:r>
            <a:endParaRPr sz="2100">
              <a:solidFill>
                <a:srgbClr val="3C4043"/>
              </a:solidFill>
              <a:latin typeface="Roboto"/>
              <a:ea typeface="Roboto"/>
              <a:cs typeface="Roboto"/>
              <a:sym typeface="Roboto"/>
            </a:endParaRPr>
          </a:p>
        </p:txBody>
      </p:sp>
      <p:grpSp>
        <p:nvGrpSpPr>
          <p:cNvPr id="472" name="Google Shape;472;p55"/>
          <p:cNvGrpSpPr/>
          <p:nvPr/>
        </p:nvGrpSpPr>
        <p:grpSpPr>
          <a:xfrm>
            <a:off x="11800337" y="6269430"/>
            <a:ext cx="2876320" cy="1697781"/>
            <a:chOff x="11234977" y="4625084"/>
            <a:chExt cx="2365200" cy="1892100"/>
          </a:xfrm>
        </p:grpSpPr>
        <p:sp>
          <p:nvSpPr>
            <p:cNvPr id="473" name="Google Shape;473;p55"/>
            <p:cNvSpPr/>
            <p:nvPr/>
          </p:nvSpPr>
          <p:spPr>
            <a:xfrm>
              <a:off x="11234977" y="4625084"/>
              <a:ext cx="2365200" cy="1892100"/>
            </a:xfrm>
            <a:prstGeom prst="rect">
              <a:avLst/>
            </a:prstGeom>
            <a:solidFill>
              <a:srgbClr val="F1F8E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4043"/>
                </a:solidFill>
              </a:endParaRPr>
            </a:p>
          </p:txBody>
        </p:sp>
        <p:sp>
          <p:nvSpPr>
            <p:cNvPr id="474" name="Google Shape;474;p55"/>
            <p:cNvSpPr txBox="1"/>
            <p:nvPr/>
          </p:nvSpPr>
          <p:spPr>
            <a:xfrm>
              <a:off x="11349267" y="4794835"/>
              <a:ext cx="2144700" cy="13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3C4043"/>
                  </a:solidFill>
                  <a:latin typeface="Roboto Medium"/>
                  <a:ea typeface="Roboto Medium"/>
                  <a:cs typeface="Roboto Medium"/>
                  <a:sym typeface="Roboto Medium"/>
                </a:rPr>
                <a:t>Subnets:</a:t>
              </a:r>
              <a:endParaRPr sz="2100">
                <a:solidFill>
                  <a:srgbClr val="3C4043"/>
                </a:solidFill>
                <a:latin typeface="Roboto Medium"/>
                <a:ea typeface="Roboto Medium"/>
                <a:cs typeface="Roboto Medium"/>
                <a:sym typeface="Roboto Medium"/>
              </a:endParaRPr>
            </a:p>
            <a:p>
              <a:pPr indent="0" lvl="0" marL="0" rtl="0" algn="l">
                <a:spcBef>
                  <a:spcPts val="1000"/>
                </a:spcBef>
                <a:spcAft>
                  <a:spcPts val="0"/>
                </a:spcAft>
                <a:buNone/>
              </a:pPr>
              <a:r>
                <a:rPr lang="en" sz="2100">
                  <a:solidFill>
                    <a:srgbClr val="3C4043"/>
                  </a:solidFill>
                  <a:latin typeface="Roboto"/>
                  <a:ea typeface="Roboto"/>
                  <a:cs typeface="Roboto"/>
                  <a:sym typeface="Roboto"/>
                </a:rPr>
                <a:t>us-central1</a:t>
              </a:r>
              <a:endParaRPr sz="2100">
                <a:solidFill>
                  <a:srgbClr val="3C4043"/>
                </a:solidFill>
                <a:latin typeface="Roboto"/>
                <a:ea typeface="Roboto"/>
                <a:cs typeface="Roboto"/>
                <a:sym typeface="Roboto"/>
              </a:endParaRPr>
            </a:p>
            <a:p>
              <a:pPr indent="0" lvl="0" marL="0" rtl="0" algn="l">
                <a:spcBef>
                  <a:spcPts val="0"/>
                </a:spcBef>
                <a:spcAft>
                  <a:spcPts val="0"/>
                </a:spcAft>
                <a:buNone/>
              </a:pPr>
              <a:r>
                <a:rPr lang="en" sz="2100">
                  <a:solidFill>
                    <a:srgbClr val="3C4043"/>
                  </a:solidFill>
                  <a:latin typeface="Roboto"/>
                  <a:ea typeface="Roboto"/>
                  <a:cs typeface="Roboto"/>
                  <a:sym typeface="Roboto"/>
                </a:rPr>
                <a:t>us-east1</a:t>
              </a:r>
              <a:endParaRPr sz="2100">
                <a:solidFill>
                  <a:srgbClr val="3C4043"/>
                </a:solidFill>
                <a:latin typeface="Google Sans"/>
                <a:ea typeface="Google Sans"/>
                <a:cs typeface="Google Sans"/>
                <a:sym typeface="Google Sans"/>
              </a:endParaRPr>
            </a:p>
          </p:txBody>
        </p:sp>
      </p:grpSp>
      <p:sp>
        <p:nvSpPr>
          <p:cNvPr id="475" name="Google Shape;475;p55"/>
          <p:cNvSpPr txBox="1"/>
          <p:nvPr/>
        </p:nvSpPr>
        <p:spPr>
          <a:xfrm>
            <a:off x="9958376" y="4085548"/>
            <a:ext cx="3854100" cy="517800"/>
          </a:xfrm>
          <a:prstGeom prst="rect">
            <a:avLst/>
          </a:prstGeom>
          <a:solidFill>
            <a:srgbClr val="F6F6F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3C4043"/>
                </a:solidFill>
                <a:latin typeface="Roboto"/>
                <a:ea typeface="Roboto"/>
                <a:cs typeface="Roboto"/>
                <a:sym typeface="Roboto"/>
              </a:rPr>
              <a:t>Custom VPC</a:t>
            </a:r>
            <a:endParaRPr sz="2100">
              <a:solidFill>
                <a:srgbClr val="3C4043"/>
              </a:solidFill>
              <a:latin typeface="Roboto"/>
              <a:ea typeface="Roboto"/>
              <a:cs typeface="Roboto"/>
              <a:sym typeface="Roboto"/>
            </a:endParaRPr>
          </a:p>
        </p:txBody>
      </p:sp>
      <p:cxnSp>
        <p:nvCxnSpPr>
          <p:cNvPr id="476" name="Google Shape;476;p55"/>
          <p:cNvCxnSpPr>
            <a:stCxn id="468" idx="3"/>
            <a:endCxn id="469" idx="1"/>
          </p:cNvCxnSpPr>
          <p:nvPr/>
        </p:nvCxnSpPr>
        <p:spPr>
          <a:xfrm flipH="1" rot="10800000">
            <a:off x="8917061" y="6347300"/>
            <a:ext cx="929700" cy="1800"/>
          </a:xfrm>
          <a:prstGeom prst="straightConnector1">
            <a:avLst/>
          </a:prstGeom>
          <a:noFill/>
          <a:ln cap="flat" cmpd="sng" w="38100">
            <a:solidFill>
              <a:srgbClr val="3C4043"/>
            </a:solidFill>
            <a:prstDash val="solid"/>
            <a:round/>
            <a:headEnd len="med" w="med" type="none"/>
            <a:tailEnd len="med" w="med" type="triangle"/>
          </a:ln>
        </p:spPr>
      </p:cxnSp>
      <p:sp>
        <p:nvSpPr>
          <p:cNvPr id="468" name="Google Shape;468;p55"/>
          <p:cNvSpPr/>
          <p:nvPr/>
        </p:nvSpPr>
        <p:spPr>
          <a:xfrm>
            <a:off x="5442461" y="4878950"/>
            <a:ext cx="3474600" cy="2940300"/>
          </a:xfrm>
          <a:prstGeom prst="roundRect">
            <a:avLst>
              <a:gd fmla="val 399" name="adj"/>
            </a:avLst>
          </a:prstGeom>
          <a:solidFill>
            <a:srgbClr val="F6F6F6"/>
          </a:solidFill>
          <a:ln cap="flat" cmpd="sng" w="38100">
            <a:solidFill>
              <a:srgbClr val="FFFFFF">
                <a:alpha val="0"/>
              </a:srgbClr>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Font typeface="Arial"/>
              <a:buNone/>
            </a:pPr>
            <a:r>
              <a:t/>
            </a:r>
            <a:endParaRPr b="0" i="0" sz="2800" u="none" cap="none" strike="noStrike">
              <a:solidFill>
                <a:srgbClr val="000000"/>
              </a:solidFill>
              <a:latin typeface="Arial"/>
              <a:ea typeface="Arial"/>
              <a:cs typeface="Arial"/>
              <a:sym typeface="Arial"/>
            </a:endParaRPr>
          </a:p>
        </p:txBody>
      </p:sp>
      <p:sp>
        <p:nvSpPr>
          <p:cNvPr id="477" name="Google Shape;477;p55"/>
          <p:cNvSpPr txBox="1"/>
          <p:nvPr/>
        </p:nvSpPr>
        <p:spPr>
          <a:xfrm>
            <a:off x="5442761" y="4948400"/>
            <a:ext cx="3474000" cy="7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3C4043"/>
                </a:solidFill>
                <a:latin typeface="Roboto"/>
                <a:ea typeface="Roboto"/>
                <a:cs typeface="Roboto"/>
                <a:sym typeface="Roboto"/>
              </a:rPr>
              <a:t>Google Cloud Armor Block denied IPs</a:t>
            </a:r>
            <a:endParaRPr sz="2100">
              <a:solidFill>
                <a:srgbClr val="3C4043"/>
              </a:solidFill>
              <a:latin typeface="Roboto"/>
              <a:ea typeface="Roboto"/>
              <a:cs typeface="Roboto"/>
              <a:sym typeface="Roboto"/>
            </a:endParaRPr>
          </a:p>
        </p:txBody>
      </p:sp>
      <p:sp>
        <p:nvSpPr>
          <p:cNvPr id="478" name="Google Shape;478;p55"/>
          <p:cNvSpPr txBox="1"/>
          <p:nvPr/>
        </p:nvSpPr>
        <p:spPr>
          <a:xfrm>
            <a:off x="5741561" y="6765800"/>
            <a:ext cx="2876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3C4043"/>
                </a:solidFill>
                <a:latin typeface="Roboto"/>
                <a:ea typeface="Roboto"/>
                <a:cs typeface="Roboto"/>
                <a:sym typeface="Roboto"/>
              </a:rPr>
              <a:t>HTTP </a:t>
            </a:r>
            <a:endParaRPr sz="2100">
              <a:solidFill>
                <a:srgbClr val="3C4043"/>
              </a:solidFill>
              <a:latin typeface="Roboto"/>
              <a:ea typeface="Roboto"/>
              <a:cs typeface="Roboto"/>
              <a:sym typeface="Roboto"/>
            </a:endParaRPr>
          </a:p>
          <a:p>
            <a:pPr indent="0" lvl="0" marL="0" rtl="0" algn="ctr">
              <a:spcBef>
                <a:spcPts val="0"/>
              </a:spcBef>
              <a:spcAft>
                <a:spcPts val="0"/>
              </a:spcAft>
              <a:buNone/>
            </a:pPr>
            <a:r>
              <a:rPr lang="en" sz="2100">
                <a:solidFill>
                  <a:srgbClr val="3C4043"/>
                </a:solidFill>
                <a:latin typeface="Roboto"/>
                <a:ea typeface="Roboto"/>
                <a:cs typeface="Roboto"/>
                <a:sym typeface="Roboto"/>
              </a:rPr>
              <a:t>Global Load Balancer</a:t>
            </a:r>
            <a:endParaRPr sz="2100">
              <a:solidFill>
                <a:srgbClr val="3C4043"/>
              </a:solidFill>
              <a:latin typeface="Roboto"/>
              <a:ea typeface="Roboto"/>
              <a:cs typeface="Roboto"/>
              <a:sym typeface="Roboto"/>
            </a:endParaRPr>
          </a:p>
        </p:txBody>
      </p:sp>
      <p:pic>
        <p:nvPicPr>
          <p:cNvPr id="479" name="Google Shape;479;p55"/>
          <p:cNvPicPr preferRelativeResize="0"/>
          <p:nvPr/>
        </p:nvPicPr>
        <p:blipFill>
          <a:blip r:embed="rId4">
            <a:alphaModFix/>
          </a:blip>
          <a:stretch>
            <a:fillRect/>
          </a:stretch>
        </p:blipFill>
        <p:spPr>
          <a:xfrm>
            <a:off x="6761332" y="5822008"/>
            <a:ext cx="836859" cy="832261"/>
          </a:xfrm>
          <a:prstGeom prst="rect">
            <a:avLst/>
          </a:prstGeom>
          <a:noFill/>
          <a:ln>
            <a:noFill/>
          </a:ln>
        </p:spPr>
      </p:pic>
      <p:grpSp>
        <p:nvGrpSpPr>
          <p:cNvPr id="480" name="Google Shape;480;p55"/>
          <p:cNvGrpSpPr/>
          <p:nvPr/>
        </p:nvGrpSpPr>
        <p:grpSpPr>
          <a:xfrm>
            <a:off x="1657845" y="5476693"/>
            <a:ext cx="870598" cy="870598"/>
            <a:chOff x="433514" y="2354433"/>
            <a:chExt cx="502800" cy="502800"/>
          </a:xfrm>
        </p:grpSpPr>
        <p:sp>
          <p:nvSpPr>
            <p:cNvPr id="481" name="Google Shape;481;p55"/>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482" name="Google Shape;482;p55"/>
            <p:cNvPicPr preferRelativeResize="0"/>
            <p:nvPr/>
          </p:nvPicPr>
          <p:blipFill rotWithShape="1">
            <a:blip r:embed="rId5">
              <a:alphaModFix/>
            </a:blip>
            <a:srcRect b="0" l="0" r="0" t="0"/>
            <a:stretch/>
          </p:blipFill>
          <p:spPr>
            <a:xfrm>
              <a:off x="470090" y="2391009"/>
              <a:ext cx="429900" cy="429900"/>
            </a:xfrm>
            <a:prstGeom prst="rect">
              <a:avLst/>
            </a:prstGeom>
            <a:noFill/>
            <a:ln>
              <a:noFill/>
            </a:ln>
          </p:spPr>
        </p:pic>
      </p:grpSp>
      <p:grpSp>
        <p:nvGrpSpPr>
          <p:cNvPr id="483" name="Google Shape;483;p55"/>
          <p:cNvGrpSpPr/>
          <p:nvPr/>
        </p:nvGrpSpPr>
        <p:grpSpPr>
          <a:xfrm>
            <a:off x="1658807" y="6646857"/>
            <a:ext cx="868688" cy="868688"/>
            <a:chOff x="433514" y="2354433"/>
            <a:chExt cx="502800" cy="502800"/>
          </a:xfrm>
        </p:grpSpPr>
        <p:sp>
          <p:nvSpPr>
            <p:cNvPr id="484" name="Google Shape;484;p55"/>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485" name="Google Shape;485;p55"/>
            <p:cNvPicPr preferRelativeResize="0"/>
            <p:nvPr/>
          </p:nvPicPr>
          <p:blipFill rotWithShape="1">
            <a:blip r:embed="rId6">
              <a:alphaModFix/>
            </a:blip>
            <a:srcRect b="0" l="0" r="0" t="0"/>
            <a:stretch/>
          </p:blipFill>
          <p:spPr>
            <a:xfrm>
              <a:off x="470090" y="2391009"/>
              <a:ext cx="429900" cy="4299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6"/>
          <p:cNvSpPr txBox="1"/>
          <p:nvPr>
            <p:ph type="title"/>
          </p:nvPr>
        </p:nvSpPr>
        <p:spPr>
          <a:xfrm>
            <a:off x="914350" y="920500"/>
            <a:ext cx="15721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12. Modeling secure Google Cloud services</a:t>
            </a:r>
            <a:endParaRPr/>
          </a:p>
          <a:p>
            <a:pPr indent="0" lvl="0" marL="0" rtl="0" algn="l">
              <a:spcBef>
                <a:spcPts val="0"/>
              </a:spcBef>
              <a:spcAft>
                <a:spcPts val="0"/>
              </a:spcAft>
              <a:buNone/>
            </a:pPr>
            <a:r>
              <a:t/>
            </a:r>
            <a:endParaRPr/>
          </a:p>
        </p:txBody>
      </p:sp>
      <p:sp>
        <p:nvSpPr>
          <p:cNvPr id="491" name="Google Shape;491;p56"/>
          <p:cNvSpPr txBox="1"/>
          <p:nvPr>
            <p:ph idx="1" type="body"/>
          </p:nvPr>
        </p:nvSpPr>
        <p:spPr>
          <a:xfrm>
            <a:off x="914350" y="2313432"/>
            <a:ext cx="16325400" cy="109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
            </a:r>
            <a:r>
              <a:rPr lang="en"/>
              <a:t>raw a diagram that depicts how you will secure your services. Include firewalls, IAM roles, service accounts and network resources as appropriate.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7"/>
          <p:cNvSpPr txBox="1"/>
          <p:nvPr>
            <p:ph type="title"/>
          </p:nvPr>
        </p:nvSpPr>
        <p:spPr>
          <a:xfrm>
            <a:off x="914350" y="920500"/>
            <a:ext cx="162513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13. Cost estimating and planning</a:t>
            </a:r>
            <a:endParaRPr/>
          </a:p>
        </p:txBody>
      </p:sp>
      <p:graphicFrame>
        <p:nvGraphicFramePr>
          <p:cNvPr id="497" name="Google Shape;497;p57"/>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4507575"/>
                <a:gridCol w="7752650"/>
                <a:gridCol w="4123400"/>
              </a:tblGrid>
              <a:tr h="172475">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 name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Google Cloud Resource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Cost</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356675">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Accounts</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Cloud SQL </a:t>
                      </a:r>
                      <a:endParaRPr i="1" sz="2400">
                        <a:solidFill>
                          <a:schemeClr val="dk1"/>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rgbClr val="1A73E8"/>
                          </a:solidFill>
                          <a:uFill>
                            <a:noFill/>
                          </a:uFill>
                          <a:latin typeface="Google Sans Medium"/>
                          <a:ea typeface="Google Sans Medium"/>
                          <a:cs typeface="Google Sans Medium"/>
                          <a:sym typeface="Google Sans Medium"/>
                          <a:hlinkClick r:id="rId3">
                            <a:extLst>
                              <a:ext uri="{A12FA001-AC4F-418D-AE19-62706E023703}">
                                <ahyp:hlinkClr val="tx"/>
                              </a:ext>
                            </a:extLst>
                          </a:hlinkClick>
                        </a:rPr>
                        <a:t>$574.71/month</a:t>
                      </a:r>
                      <a:endParaRPr i="1" sz="2400">
                        <a:solidFill>
                          <a:srgbClr val="1A73E8"/>
                        </a:solidFill>
                        <a:latin typeface="Google Sans Medium"/>
                        <a:ea typeface="Google Sans Medium"/>
                        <a:cs typeface="Google Sans Medium"/>
                        <a:sym typeface="Google Sans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67450">
                <a:tc>
                  <a:txBody>
                    <a:bodyPr/>
                    <a:lstStyle/>
                    <a:p>
                      <a:pPr indent="0" lvl="0" marL="0" rtl="0" algn="l">
                        <a:spcBef>
                          <a:spcPts val="0"/>
                        </a:spcBef>
                        <a:spcAft>
                          <a:spcPts val="0"/>
                        </a:spcAft>
                        <a:buNone/>
                      </a:pPr>
                      <a:r>
                        <a:t/>
                      </a:r>
                      <a:endParaRPr i="1" sz="30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30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17415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6745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16745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498" name="Google Shape;498;p57"/>
          <p:cNvSpPr txBox="1"/>
          <p:nvPr>
            <p:ph idx="1" type="body"/>
          </p:nvPr>
        </p:nvSpPr>
        <p:spPr>
          <a:xfrm>
            <a:off x="914350" y="2313432"/>
            <a:ext cx="15614400" cy="9267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rPr lang="en"/>
              <a:t>U</a:t>
            </a:r>
            <a:r>
              <a:rPr lang="en"/>
              <a:t>se the</a:t>
            </a:r>
            <a:r>
              <a:rPr lang="en">
                <a:solidFill>
                  <a:srgbClr val="737373"/>
                </a:solidFill>
              </a:rPr>
              <a:t> </a:t>
            </a:r>
            <a:r>
              <a:rPr lang="en">
                <a:solidFill>
                  <a:srgbClr val="1A73E8"/>
                </a:solidFill>
                <a:uFill>
                  <a:noFill/>
                </a:uFill>
                <a:latin typeface="Roboto Medium"/>
                <a:ea typeface="Roboto Medium"/>
                <a:cs typeface="Roboto Medium"/>
                <a:sym typeface="Roboto Medium"/>
                <a:hlinkClick r:id="rId4">
                  <a:extLst>
                    <a:ext uri="{A12FA001-AC4F-418D-AE19-62706E023703}">
                      <ahyp:hlinkClr val="tx"/>
                    </a:ext>
                  </a:extLst>
                </a:hlinkClick>
              </a:rPr>
              <a:t>pricing calculator</a:t>
            </a:r>
            <a:r>
              <a:rPr lang="en">
                <a:solidFill>
                  <a:srgbClr val="1A73E8"/>
                </a:solidFill>
                <a:latin typeface="Roboto Medium"/>
                <a:ea typeface="Roboto Medium"/>
                <a:cs typeface="Roboto Medium"/>
                <a:sym typeface="Roboto Medium"/>
              </a:rPr>
              <a:t> </a:t>
            </a:r>
            <a:r>
              <a:rPr lang="en"/>
              <a:t>to determine and record on the next slide the cost of your microservices. Below is an example.</a:t>
            </a:r>
            <a:endParaRPr sz="2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8"/>
          <p:cNvSpPr txBox="1"/>
          <p:nvPr>
            <p:ph type="title"/>
          </p:nvPr>
        </p:nvSpPr>
        <p:spPr>
          <a:xfrm>
            <a:off x="914350" y="920500"/>
            <a:ext cx="162513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13. Cost estimating and planning</a:t>
            </a:r>
            <a:endParaRPr/>
          </a:p>
        </p:txBody>
      </p:sp>
      <p:graphicFrame>
        <p:nvGraphicFramePr>
          <p:cNvPr id="504" name="Google Shape;504;p58"/>
          <p:cNvGraphicFramePr/>
          <p:nvPr/>
        </p:nvGraphicFramePr>
        <p:xfrm>
          <a:off x="914400" y="3483864"/>
          <a:ext cx="3000000" cy="3000000"/>
        </p:xfrm>
        <a:graphic>
          <a:graphicData uri="http://schemas.openxmlformats.org/drawingml/2006/table">
            <a:tbl>
              <a:tblPr>
                <a:noFill/>
                <a:tableStyleId>{575D0808-BE21-4F33-8C6E-9EA381BA27E4}</a:tableStyleId>
              </a:tblPr>
              <a:tblGrid>
                <a:gridCol w="4507575"/>
                <a:gridCol w="7752650"/>
                <a:gridCol w="4123400"/>
              </a:tblGrid>
              <a:tr h="172475">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Service name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Google Cloud Resource</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600">
                          <a:solidFill>
                            <a:srgbClr val="FFFFFF"/>
                          </a:solidFill>
                          <a:latin typeface="Roboto Medium"/>
                          <a:ea typeface="Roboto Medium"/>
                          <a:cs typeface="Roboto Medium"/>
                          <a:sym typeface="Roboto Medium"/>
                        </a:rPr>
                        <a:t>Cost</a:t>
                      </a:r>
                      <a:endParaRPr sz="2600">
                        <a:solidFill>
                          <a:srgbClr val="FFFFFF"/>
                        </a:solidFill>
                        <a:latin typeface="Roboto Medium"/>
                        <a:ea typeface="Roboto Medium"/>
                        <a:cs typeface="Roboto Medium"/>
                        <a:sym typeface="Roboto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356675">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1A73E8"/>
                        </a:solidFill>
                        <a:latin typeface="Google Sans Medium"/>
                        <a:ea typeface="Google Sans Medium"/>
                        <a:cs typeface="Google Sans Medium"/>
                        <a:sym typeface="Google Sans Medium"/>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67450">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174150">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67450">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167450">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67450">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2400">
                        <a:latin typeface="Google Sans"/>
                        <a:ea typeface="Google Sans"/>
                        <a:cs typeface="Google Sans"/>
                        <a:sym typeface="Google Sans"/>
                      </a:endParaRPr>
                    </a:p>
                  </a:txBody>
                  <a:tcPr marT="182875" marB="18287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bl>
          </a:graphicData>
        </a:graphic>
      </p:graphicFrame>
      <p:sp>
        <p:nvSpPr>
          <p:cNvPr id="505" name="Google Shape;505;p58"/>
          <p:cNvSpPr txBox="1"/>
          <p:nvPr>
            <p:ph idx="1" type="body"/>
          </p:nvPr>
        </p:nvSpPr>
        <p:spPr>
          <a:xfrm>
            <a:off x="914350" y="2313432"/>
            <a:ext cx="15614400" cy="431100"/>
          </a:xfrm>
          <a:prstGeom prst="rect">
            <a:avLst/>
          </a:prstGeom>
        </p:spPr>
        <p:txBody>
          <a:bodyPr anchorCtr="0" anchor="t" bIns="0" lIns="0" spcFirstLastPara="1" rIns="0" wrap="square" tIns="0">
            <a:spAutoFit/>
          </a:bodyPr>
          <a:lstStyle/>
          <a:p>
            <a:pPr indent="0" lvl="0" marL="0" rtl="0" algn="l">
              <a:spcBef>
                <a:spcPts val="0"/>
              </a:spcBef>
              <a:spcAft>
                <a:spcPts val="1600"/>
              </a:spcAft>
              <a:buNone/>
            </a:pPr>
            <a:r>
              <a:rPr lang="en"/>
              <a:t>U</a:t>
            </a:r>
            <a:r>
              <a:rPr lang="en"/>
              <a:t>se the</a:t>
            </a:r>
            <a:r>
              <a:rPr lang="en">
                <a:solidFill>
                  <a:srgbClr val="737373"/>
                </a:solidFill>
              </a:rPr>
              <a:t> </a:t>
            </a:r>
            <a:r>
              <a:rPr lang="en">
                <a:solidFill>
                  <a:srgbClr val="1A73E8"/>
                </a:solidFill>
                <a:uFill>
                  <a:noFill/>
                </a:uFill>
                <a:latin typeface="Roboto Medium"/>
                <a:ea typeface="Roboto Medium"/>
                <a:cs typeface="Roboto Medium"/>
                <a:sym typeface="Roboto Medium"/>
                <a:hlinkClick r:id="rId3">
                  <a:extLst>
                    <a:ext uri="{A12FA001-AC4F-418D-AE19-62706E023703}">
                      <ahyp:hlinkClr val="tx"/>
                    </a:ext>
                  </a:extLst>
                </a:hlinkClick>
              </a:rPr>
              <a:t>pricing calculator</a:t>
            </a:r>
            <a:r>
              <a:rPr lang="en">
                <a:solidFill>
                  <a:srgbClr val="1A73E8"/>
                </a:solidFill>
                <a:latin typeface="Roboto Medium"/>
                <a:ea typeface="Roboto Medium"/>
                <a:cs typeface="Roboto Medium"/>
                <a:sym typeface="Roboto Medium"/>
              </a:rPr>
              <a:t> </a:t>
            </a:r>
            <a:r>
              <a:rPr lang="en"/>
              <a:t>to determine and record the cost of your microservices.</a:t>
            </a:r>
            <a:endParaRPr sz="2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9"/>
          <p:cNvPicPr preferRelativeResize="0"/>
          <p:nvPr/>
        </p:nvPicPr>
        <p:blipFill>
          <a:blip r:embed="rId3">
            <a:alphaModFix/>
          </a:blip>
          <a:stretch>
            <a:fillRect/>
          </a:stretch>
        </p:blipFill>
        <p:spPr>
          <a:xfrm>
            <a:off x="5180400" y="4192500"/>
            <a:ext cx="7530232" cy="1441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9"/>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2a. Writing user personas</a:t>
            </a:r>
            <a:endParaRPr/>
          </a:p>
        </p:txBody>
      </p:sp>
      <p:sp>
        <p:nvSpPr>
          <p:cNvPr id="139" name="Google Shape;139;p29"/>
          <p:cNvSpPr txBox="1"/>
          <p:nvPr>
            <p:ph idx="1" type="body"/>
          </p:nvPr>
        </p:nvSpPr>
        <p:spPr>
          <a:xfrm>
            <a:off x="914350" y="3072500"/>
            <a:ext cx="16447200" cy="15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t>
            </a:r>
            <a:r>
              <a:rPr lang="en"/>
              <a:t>reate two user personas that describe typical users of your application.</a:t>
            </a:r>
            <a:endParaRPr/>
          </a:p>
          <a:p>
            <a:pPr indent="0" lvl="0" marL="0" rtl="0" algn="l">
              <a:spcBef>
                <a:spcPts val="0"/>
              </a:spcBef>
              <a:spcAft>
                <a:spcPts val="0"/>
              </a:spcAft>
              <a:buNone/>
            </a:pPr>
            <a:r>
              <a:rPr lang="en"/>
              <a:t>Add a new slide for each persona.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0" name="Google Shape;140;p29"/>
          <p:cNvSpPr/>
          <p:nvPr/>
        </p:nvSpPr>
        <p:spPr>
          <a:xfrm>
            <a:off x="958500" y="4826700"/>
            <a:ext cx="16447200" cy="3406800"/>
          </a:xfrm>
          <a:prstGeom prst="roundRect">
            <a:avLst>
              <a:gd fmla="val 3849" name="adj"/>
            </a:avLst>
          </a:prstGeom>
          <a:solidFill>
            <a:srgbClr val="F1F3F4"/>
          </a:solidFill>
          <a:ln>
            <a:noFill/>
          </a:ln>
        </p:spPr>
        <p:txBody>
          <a:bodyPr anchorCtr="0" anchor="t" bIns="182850" lIns="365750" spcFirstLastPara="1" rIns="182850" wrap="square" tIns="274300">
            <a:noAutofit/>
          </a:bodyPr>
          <a:lstStyle/>
          <a:p>
            <a:pPr indent="0" lvl="0" marL="0" rtl="0" algn="l">
              <a:lnSpc>
                <a:spcPct val="115000"/>
              </a:lnSpc>
              <a:spcBef>
                <a:spcPts val="0"/>
              </a:spcBef>
              <a:spcAft>
                <a:spcPts val="0"/>
              </a:spcAft>
              <a:buNone/>
            </a:pPr>
            <a:r>
              <a:rPr lang="en" sz="2800">
                <a:solidFill>
                  <a:srgbClr val="4285F4"/>
                </a:solidFill>
                <a:latin typeface="Roboto Medium"/>
                <a:ea typeface="Roboto Medium"/>
                <a:cs typeface="Roboto Medium"/>
                <a:sym typeface="Roboto Medium"/>
              </a:rPr>
              <a:t>Example persona:</a:t>
            </a:r>
            <a:endParaRPr sz="2800">
              <a:solidFill>
                <a:srgbClr val="4285F4"/>
              </a:solidFill>
              <a:latin typeface="Roboto Medium"/>
              <a:ea typeface="Roboto Medium"/>
              <a:cs typeface="Roboto Medium"/>
              <a:sym typeface="Roboto Medium"/>
            </a:endParaRPr>
          </a:p>
          <a:p>
            <a:pPr indent="0" lvl="0" marL="0" rtl="0" algn="l">
              <a:lnSpc>
                <a:spcPct val="115000"/>
              </a:lnSpc>
              <a:spcBef>
                <a:spcPts val="1600"/>
              </a:spcBef>
              <a:spcAft>
                <a:spcPts val="1600"/>
              </a:spcAft>
              <a:buNone/>
            </a:pPr>
            <a:r>
              <a:rPr i="1" lang="en" sz="2800">
                <a:solidFill>
                  <a:schemeClr val="dk1"/>
                </a:solidFill>
                <a:latin typeface="Roboto"/>
                <a:ea typeface="Roboto"/>
                <a:cs typeface="Roboto"/>
                <a:sym typeface="Roboto"/>
              </a:rPr>
              <a:t>Jocelyn is a busy working mom who wants to access MegaCorp Bank to check her account balances and make sure that there are enough funds to pay for her kids' music and sport lessons. She also uses the web site to automate payment of bills and see her credit account balances. Jocelyn wants to save time and money, and she wants a credit card that gives her cash back.</a:t>
            </a:r>
            <a:endParaRPr sz="28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2b. Writing user stories</a:t>
            </a:r>
            <a:endParaRPr/>
          </a:p>
        </p:txBody>
      </p:sp>
      <p:sp>
        <p:nvSpPr>
          <p:cNvPr id="146" name="Google Shape;146;p30"/>
          <p:cNvSpPr txBox="1"/>
          <p:nvPr>
            <p:ph idx="1" type="body"/>
          </p:nvPr>
        </p:nvSpPr>
        <p:spPr>
          <a:xfrm>
            <a:off x="914350" y="3072500"/>
            <a:ext cx="16447200" cy="616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t>
            </a:r>
            <a:r>
              <a:rPr lang="en"/>
              <a:t>reate three user stories for the roles you defined earlier.</a:t>
            </a:r>
            <a:endParaRPr/>
          </a:p>
          <a:p>
            <a:pPr indent="0" lvl="0" marL="0" rtl="0" algn="l">
              <a:spcBef>
                <a:spcPts val="0"/>
              </a:spcBef>
              <a:spcAft>
                <a:spcPts val="1600"/>
              </a:spcAft>
              <a:buNone/>
            </a:pPr>
            <a:r>
              <a:rPr lang="en"/>
              <a:t>Create a new slide for each user story.</a:t>
            </a:r>
            <a:endParaRPr sz="2600"/>
          </a:p>
        </p:txBody>
      </p:sp>
      <p:sp>
        <p:nvSpPr>
          <p:cNvPr id="147" name="Google Shape;147;p30"/>
          <p:cNvSpPr/>
          <p:nvPr/>
        </p:nvSpPr>
        <p:spPr>
          <a:xfrm>
            <a:off x="958500" y="4826700"/>
            <a:ext cx="16447200" cy="3410700"/>
          </a:xfrm>
          <a:prstGeom prst="roundRect">
            <a:avLst>
              <a:gd fmla="val 3849" name="adj"/>
            </a:avLst>
          </a:prstGeom>
          <a:solidFill>
            <a:srgbClr val="F1F3F4"/>
          </a:solidFill>
          <a:ln>
            <a:noFill/>
          </a:ln>
        </p:spPr>
        <p:txBody>
          <a:bodyPr anchorCtr="0" anchor="t" bIns="182850" lIns="365750" spcFirstLastPara="1" rIns="182850" wrap="square" tIns="274300">
            <a:noAutofit/>
          </a:bodyPr>
          <a:lstStyle/>
          <a:p>
            <a:pPr indent="0" lvl="0" marL="0" rtl="0" algn="l">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Example user story:</a:t>
            </a:r>
            <a:endParaRPr sz="2800">
              <a:solidFill>
                <a:schemeClr val="accent1"/>
              </a:solidFill>
              <a:latin typeface="Roboto Medium"/>
              <a:ea typeface="Roboto Medium"/>
              <a:cs typeface="Roboto Medium"/>
              <a:sym typeface="Roboto Medium"/>
            </a:endParaRPr>
          </a:p>
          <a:p>
            <a:pPr indent="0" lvl="0" marL="0" rtl="0" algn="l">
              <a:lnSpc>
                <a:spcPct val="115000"/>
              </a:lnSpc>
              <a:spcBef>
                <a:spcPts val="1600"/>
              </a:spcBef>
              <a:spcAft>
                <a:spcPts val="0"/>
              </a:spcAft>
              <a:buNone/>
            </a:pPr>
            <a:r>
              <a:rPr i="1" lang="en" sz="2800">
                <a:solidFill>
                  <a:schemeClr val="dk1"/>
                </a:solidFill>
                <a:latin typeface="Roboto"/>
                <a:ea typeface="Roboto"/>
                <a:cs typeface="Roboto"/>
                <a:sym typeface="Roboto"/>
              </a:rPr>
              <a:t>Balance Inquiry</a:t>
            </a:r>
            <a:endParaRPr i="1" sz="2800">
              <a:solidFill>
                <a:schemeClr val="dk1"/>
              </a:solidFill>
              <a:latin typeface="Roboto"/>
              <a:ea typeface="Roboto"/>
              <a:cs typeface="Roboto"/>
              <a:sym typeface="Roboto"/>
            </a:endParaRPr>
          </a:p>
          <a:p>
            <a:pPr indent="0" lvl="0" marL="0" rtl="0" algn="l">
              <a:lnSpc>
                <a:spcPct val="115000"/>
              </a:lnSpc>
              <a:spcBef>
                <a:spcPts val="1600"/>
              </a:spcBef>
              <a:spcAft>
                <a:spcPts val="1600"/>
              </a:spcAft>
              <a:buNone/>
            </a:pPr>
            <a:r>
              <a:rPr b="1" i="1" lang="en" sz="2800">
                <a:solidFill>
                  <a:schemeClr val="dk1"/>
                </a:solidFill>
                <a:latin typeface="Roboto"/>
                <a:ea typeface="Roboto"/>
                <a:cs typeface="Roboto"/>
                <a:sym typeface="Roboto"/>
              </a:rPr>
              <a:t>As a</a:t>
            </a:r>
            <a:r>
              <a:rPr i="1" lang="en" sz="2800">
                <a:solidFill>
                  <a:schemeClr val="dk1"/>
                </a:solidFill>
                <a:latin typeface="Roboto"/>
                <a:ea typeface="Roboto"/>
                <a:cs typeface="Roboto"/>
                <a:sym typeface="Roboto"/>
              </a:rPr>
              <a:t> checking account holder, </a:t>
            </a:r>
            <a:r>
              <a:rPr b="1" i="1" lang="en" sz="2800">
                <a:solidFill>
                  <a:schemeClr val="dk1"/>
                </a:solidFill>
                <a:latin typeface="Roboto"/>
                <a:ea typeface="Roboto"/>
                <a:cs typeface="Roboto"/>
                <a:sym typeface="Roboto"/>
              </a:rPr>
              <a:t>I want to</a:t>
            </a:r>
            <a:r>
              <a:rPr i="1" lang="en" sz="2800">
                <a:solidFill>
                  <a:schemeClr val="dk1"/>
                </a:solidFill>
                <a:latin typeface="Roboto"/>
                <a:ea typeface="Roboto"/>
                <a:cs typeface="Roboto"/>
                <a:sym typeface="Roboto"/>
              </a:rPr>
              <a:t> check my available balance at any time of day, </a:t>
            </a:r>
            <a:r>
              <a:rPr b="1" i="1" lang="en" sz="2800">
                <a:solidFill>
                  <a:schemeClr val="dk1"/>
                </a:solidFill>
                <a:latin typeface="Roboto"/>
                <a:ea typeface="Roboto"/>
                <a:cs typeface="Roboto"/>
                <a:sym typeface="Roboto"/>
              </a:rPr>
              <a:t>so that</a:t>
            </a:r>
            <a:r>
              <a:rPr i="1" lang="en" sz="2800">
                <a:solidFill>
                  <a:schemeClr val="dk1"/>
                </a:solidFill>
                <a:latin typeface="Roboto"/>
                <a:ea typeface="Roboto"/>
                <a:cs typeface="Roboto"/>
                <a:sym typeface="Roboto"/>
              </a:rPr>
              <a:t> I am sure not to overdraw my account.</a:t>
            </a:r>
            <a:endParaRPr sz="28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3. Defining SLIs and SLOs</a:t>
            </a:r>
            <a:endParaRPr/>
          </a:p>
        </p:txBody>
      </p:sp>
      <p:graphicFrame>
        <p:nvGraphicFramePr>
          <p:cNvPr id="153" name="Google Shape;153;p31"/>
          <p:cNvGraphicFramePr/>
          <p:nvPr/>
        </p:nvGraphicFramePr>
        <p:xfrm>
          <a:off x="914400" y="3482188"/>
          <a:ext cx="3000000" cy="3000000"/>
        </p:xfrm>
        <a:graphic>
          <a:graphicData uri="http://schemas.openxmlformats.org/drawingml/2006/table">
            <a:tbl>
              <a:tblPr>
                <a:noFill/>
                <a:tableStyleId>{575D0808-BE21-4F33-8C6E-9EA381BA27E4}</a:tableStyleId>
              </a:tblPr>
              <a:tblGrid>
                <a:gridCol w="3470900"/>
                <a:gridCol w="6581175"/>
                <a:gridCol w="6409475"/>
              </a:tblGrid>
              <a:tr h="46762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User story</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SLO</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SLI</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693425">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Balance Inquiry</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Available 99.95%</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Fraction of 200 vs 500 HTTP responses from API endpoint measured per day</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693425">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Balance Inquiry</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95% of requests complete in under 300 ms</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Time to last byte GET requests measured every 10 seconds aggregated per minute</a:t>
                      </a:r>
                      <a:endParaRPr i="1" sz="2400">
                        <a:solidFill>
                          <a:schemeClr val="dk1"/>
                        </a:solidFill>
                        <a:latin typeface="Roboto"/>
                        <a:ea typeface="Roboto"/>
                        <a:cs typeface="Roboto"/>
                        <a:sym typeface="Roboto"/>
                      </a:endParaRPr>
                    </a:p>
                  </a:txBody>
                  <a:tcPr marT="109725" marB="1097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solidFill>
                          <a:schemeClr val="dk1"/>
                        </a:solidFill>
                        <a:latin typeface="Roboto"/>
                        <a:ea typeface="Roboto"/>
                        <a:cs typeface="Roboto"/>
                        <a:sym typeface="Roboto"/>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solidFill>
                          <a:schemeClr val="dk1"/>
                        </a:solidFill>
                        <a:latin typeface="Roboto"/>
                        <a:ea typeface="Roboto"/>
                        <a:cs typeface="Roboto"/>
                        <a:sym typeface="Roboto"/>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solidFill>
                          <a:schemeClr val="dk1"/>
                        </a:solidFill>
                        <a:latin typeface="Roboto"/>
                        <a:ea typeface="Roboto"/>
                        <a:cs typeface="Roboto"/>
                        <a:sym typeface="Roboto"/>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89475">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09725" marB="1097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r>
            </a:tbl>
          </a:graphicData>
        </a:graphic>
      </p:graphicFrame>
      <p:sp>
        <p:nvSpPr>
          <p:cNvPr id="154" name="Google Shape;154;p31"/>
          <p:cNvSpPr txBox="1"/>
          <p:nvPr>
            <p:ph idx="1" type="body"/>
          </p:nvPr>
        </p:nvSpPr>
        <p:spPr>
          <a:xfrm>
            <a:off x="916332" y="2311188"/>
            <a:ext cx="157518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Based on the requirements of your case study, fill in the table on the next slide with SLOs and SLIs as shown in the example below.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914350" y="920500"/>
            <a:ext cx="109179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3. Defining SLIs and SLOs</a:t>
            </a:r>
            <a:endParaRPr/>
          </a:p>
        </p:txBody>
      </p:sp>
      <p:sp>
        <p:nvSpPr>
          <p:cNvPr id="160" name="Google Shape;160;p32"/>
          <p:cNvSpPr txBox="1"/>
          <p:nvPr>
            <p:ph idx="1" type="body"/>
          </p:nvPr>
        </p:nvSpPr>
        <p:spPr>
          <a:xfrm>
            <a:off x="916332" y="2311188"/>
            <a:ext cx="15751800" cy="561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Based on the requirements of your case study, fill in the table below with SLOs and SLIs.</a:t>
            </a:r>
            <a:endParaRPr/>
          </a:p>
        </p:txBody>
      </p:sp>
      <p:graphicFrame>
        <p:nvGraphicFramePr>
          <p:cNvPr id="161" name="Google Shape;161;p32"/>
          <p:cNvGraphicFramePr/>
          <p:nvPr/>
        </p:nvGraphicFramePr>
        <p:xfrm>
          <a:off x="914400" y="3482188"/>
          <a:ext cx="3000000" cy="3000000"/>
        </p:xfrm>
        <a:graphic>
          <a:graphicData uri="http://schemas.openxmlformats.org/drawingml/2006/table">
            <a:tbl>
              <a:tblPr>
                <a:noFill/>
                <a:tableStyleId>{575D0808-BE21-4F33-8C6E-9EA381BA27E4}</a:tableStyleId>
              </a:tblPr>
              <a:tblGrid>
                <a:gridCol w="3470900"/>
                <a:gridCol w="6581175"/>
                <a:gridCol w="6409475"/>
              </a:tblGrid>
              <a:tr h="430575">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User story</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SLO</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c>
                  <a:txBody>
                    <a:bodyPr/>
                    <a:lstStyle/>
                    <a:p>
                      <a:pPr indent="0" lvl="0" marL="0" rtl="0" algn="l">
                        <a:spcBef>
                          <a:spcPts val="0"/>
                        </a:spcBef>
                        <a:spcAft>
                          <a:spcPts val="0"/>
                        </a:spcAft>
                        <a:buNone/>
                      </a:pPr>
                      <a:r>
                        <a:rPr lang="en" sz="2800">
                          <a:solidFill>
                            <a:srgbClr val="FFFFFF"/>
                          </a:solidFill>
                          <a:latin typeface="Roboto Medium"/>
                          <a:ea typeface="Roboto Medium"/>
                          <a:cs typeface="Roboto Medium"/>
                          <a:sym typeface="Roboto Medium"/>
                        </a:rPr>
                        <a:t>SLI</a:t>
                      </a:r>
                      <a:endParaRPr sz="2800">
                        <a:solidFill>
                          <a:srgbClr val="FFFFFF"/>
                        </a:solidFill>
                        <a:latin typeface="Roboto Medium"/>
                        <a:ea typeface="Roboto Medium"/>
                        <a:cs typeface="Roboto Medium"/>
                        <a:sym typeface="Roboto Medium"/>
                      </a:endParaRPr>
                    </a:p>
                  </a:txBody>
                  <a:tcPr marT="109725" marB="109725" marR="91425" marL="274300" anchor="ctr">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A73E8"/>
                    </a:solidFill>
                  </a:tcPr>
                </a:tc>
              </a:tr>
              <a:tr h="386325">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386325">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i="1" sz="2400">
                        <a:solidFill>
                          <a:srgbClr val="202124"/>
                        </a:solidFill>
                        <a:latin typeface="Roboto"/>
                        <a:ea typeface="Roboto"/>
                        <a:cs typeface="Roboto"/>
                        <a:sym typeface="Roboto"/>
                      </a:endParaRPr>
                    </a:p>
                  </a:txBody>
                  <a:tcPr marT="155425" marB="155425" marR="18287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1F3F4"/>
                    </a:solidFill>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0700">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3000">
                        <a:latin typeface="Google Sans"/>
                        <a:ea typeface="Google Sans"/>
                        <a:cs typeface="Google Sans"/>
                        <a:sym typeface="Google Sans"/>
                      </a:endParaRPr>
                    </a:p>
                  </a:txBody>
                  <a:tcPr marT="155425" marB="155425" marR="91425" marL="274300">
                    <a:lnL cap="flat" cmpd="sng" w="38100">
                      <a:solidFill>
                        <a:srgbClr val="FFFFFF">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rgbClr val="F1F3F4"/>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p:nvPr/>
        </p:nvSpPr>
        <p:spPr>
          <a:xfrm>
            <a:off x="2280148" y="5003748"/>
            <a:ext cx="1922700" cy="1166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3"/>
          <p:cNvSpPr/>
          <p:nvPr/>
        </p:nvSpPr>
        <p:spPr>
          <a:xfrm>
            <a:off x="2388748" y="5165030"/>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Web</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UI</a:t>
            </a:r>
            <a:endParaRPr sz="2100">
              <a:solidFill>
                <a:schemeClr val="dk1"/>
              </a:solidFill>
              <a:latin typeface="Roboto"/>
              <a:ea typeface="Roboto"/>
              <a:cs typeface="Roboto"/>
              <a:sym typeface="Roboto"/>
            </a:endParaRPr>
          </a:p>
        </p:txBody>
      </p:sp>
      <p:sp>
        <p:nvSpPr>
          <p:cNvPr id="168" name="Google Shape;168;p33"/>
          <p:cNvSpPr/>
          <p:nvPr/>
        </p:nvSpPr>
        <p:spPr>
          <a:xfrm>
            <a:off x="2280148" y="6538406"/>
            <a:ext cx="1922700" cy="1166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3"/>
          <p:cNvSpPr/>
          <p:nvPr/>
        </p:nvSpPr>
        <p:spPr>
          <a:xfrm>
            <a:off x="2389026" y="6699356"/>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Mobile</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UI</a:t>
            </a:r>
            <a:endParaRPr sz="2100">
              <a:solidFill>
                <a:schemeClr val="dk1"/>
              </a:solidFill>
              <a:latin typeface="Roboto"/>
              <a:ea typeface="Roboto"/>
              <a:cs typeface="Roboto"/>
              <a:sym typeface="Roboto"/>
            </a:endParaRPr>
          </a:p>
        </p:txBody>
      </p:sp>
      <p:sp>
        <p:nvSpPr>
          <p:cNvPr id="170" name="Google Shape;170;p33"/>
          <p:cNvSpPr/>
          <p:nvPr/>
        </p:nvSpPr>
        <p:spPr>
          <a:xfrm>
            <a:off x="5113581" y="7831397"/>
            <a:ext cx="1922700" cy="1166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3"/>
          <p:cNvSpPr/>
          <p:nvPr/>
        </p:nvSpPr>
        <p:spPr>
          <a:xfrm>
            <a:off x="5222459" y="7992567"/>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Auth</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172" name="Google Shape;172;p33"/>
          <p:cNvSpPr/>
          <p:nvPr/>
        </p:nvSpPr>
        <p:spPr>
          <a:xfrm>
            <a:off x="7538080" y="4127621"/>
            <a:ext cx="1922700" cy="11634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3"/>
          <p:cNvSpPr/>
          <p:nvPr/>
        </p:nvSpPr>
        <p:spPr>
          <a:xfrm>
            <a:off x="7645727" y="4286921"/>
            <a:ext cx="1708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Products</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174" name="Google Shape;174;p33"/>
          <p:cNvSpPr/>
          <p:nvPr/>
        </p:nvSpPr>
        <p:spPr>
          <a:xfrm>
            <a:off x="10937893" y="3427860"/>
            <a:ext cx="1923900" cy="2757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p:nvPr/>
        </p:nvSpPr>
        <p:spPr>
          <a:xfrm>
            <a:off x="11047387" y="3582858"/>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Accounts</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176" name="Google Shape;176;p33"/>
          <p:cNvSpPr/>
          <p:nvPr/>
        </p:nvSpPr>
        <p:spPr>
          <a:xfrm>
            <a:off x="10937893" y="6540242"/>
            <a:ext cx="1923900" cy="27540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p:nvPr/>
        </p:nvSpPr>
        <p:spPr>
          <a:xfrm>
            <a:off x="11047387" y="6701396"/>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Analytics</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178" name="Google Shape;178;p33"/>
          <p:cNvSpPr/>
          <p:nvPr/>
        </p:nvSpPr>
        <p:spPr>
          <a:xfrm>
            <a:off x="7549247" y="5744129"/>
            <a:ext cx="1922700" cy="27573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3"/>
          <p:cNvSpPr/>
          <p:nvPr/>
        </p:nvSpPr>
        <p:spPr>
          <a:xfrm>
            <a:off x="7658125" y="5905292"/>
            <a:ext cx="1705500" cy="8448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Customer</a:t>
            </a:r>
            <a:endParaRPr sz="2100">
              <a:solidFill>
                <a:schemeClr val="dk1"/>
              </a:solidFill>
              <a:latin typeface="Roboto"/>
              <a:ea typeface="Roboto"/>
              <a:cs typeface="Roboto"/>
              <a:sym typeface="Roboto"/>
            </a:endParaRPr>
          </a:p>
          <a:p>
            <a:pPr indent="0" lvl="0" marL="0" rtl="0" algn="ctr">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cxnSp>
        <p:nvCxnSpPr>
          <p:cNvPr id="180" name="Google Shape;180;p33"/>
          <p:cNvCxnSpPr>
            <a:stCxn id="168" idx="3"/>
            <a:endCxn id="178" idx="1"/>
          </p:cNvCxnSpPr>
          <p:nvPr/>
        </p:nvCxnSpPr>
        <p:spPr>
          <a:xfrm>
            <a:off x="4202848" y="7121756"/>
            <a:ext cx="3346500" cy="900"/>
          </a:xfrm>
          <a:prstGeom prst="straightConnector1">
            <a:avLst/>
          </a:prstGeom>
          <a:noFill/>
          <a:ln cap="flat" cmpd="sng" w="28575">
            <a:solidFill>
              <a:schemeClr val="accent1"/>
            </a:solidFill>
            <a:prstDash val="solid"/>
            <a:round/>
            <a:headEnd len="med" w="med" type="none"/>
            <a:tailEnd len="med" w="med" type="triangle"/>
          </a:ln>
        </p:spPr>
      </p:cxnSp>
      <p:sp>
        <p:nvSpPr>
          <p:cNvPr id="181" name="Google Shape;181;p33"/>
          <p:cNvSpPr/>
          <p:nvPr/>
        </p:nvSpPr>
        <p:spPr>
          <a:xfrm>
            <a:off x="14083952" y="6146113"/>
            <a:ext cx="1923900" cy="1166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3"/>
          <p:cNvSpPr/>
          <p:nvPr/>
        </p:nvSpPr>
        <p:spPr>
          <a:xfrm>
            <a:off x="14193152" y="6307274"/>
            <a:ext cx="1705500" cy="848700"/>
          </a:xfrm>
          <a:prstGeom prst="roundRect">
            <a:avLst>
              <a:gd fmla="val 16667" name="adj"/>
            </a:avLst>
          </a:prstGeom>
          <a:solidFill>
            <a:srgbClr val="DADC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Reporting Service</a:t>
            </a:r>
            <a:endParaRPr sz="2100">
              <a:solidFill>
                <a:schemeClr val="dk1"/>
              </a:solidFill>
              <a:latin typeface="Roboto"/>
              <a:ea typeface="Roboto"/>
              <a:cs typeface="Roboto"/>
              <a:sym typeface="Roboto"/>
            </a:endParaRPr>
          </a:p>
        </p:txBody>
      </p:sp>
      <p:sp>
        <p:nvSpPr>
          <p:cNvPr id="183" name="Google Shape;183;p33"/>
          <p:cNvSpPr/>
          <p:nvPr/>
        </p:nvSpPr>
        <p:spPr>
          <a:xfrm>
            <a:off x="7720779" y="6879191"/>
            <a:ext cx="1554480" cy="1526723"/>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Customer</a:t>
            </a:r>
            <a:endParaRPr sz="2100">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Database</a:t>
            </a:r>
            <a:endParaRPr sz="2100">
              <a:solidFill>
                <a:srgbClr val="FFFFFF"/>
              </a:solidFill>
              <a:latin typeface="Roboto Medium"/>
              <a:ea typeface="Roboto Medium"/>
              <a:cs typeface="Roboto Medium"/>
              <a:sym typeface="Roboto Medium"/>
            </a:endParaRPr>
          </a:p>
        </p:txBody>
      </p:sp>
      <p:sp>
        <p:nvSpPr>
          <p:cNvPr id="184" name="Google Shape;184;p33"/>
          <p:cNvSpPr/>
          <p:nvPr/>
        </p:nvSpPr>
        <p:spPr>
          <a:xfrm>
            <a:off x="11124999" y="4550627"/>
            <a:ext cx="1554480" cy="1526723"/>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Accounts</a:t>
            </a:r>
            <a:endParaRPr sz="2100">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Database</a:t>
            </a:r>
            <a:endParaRPr sz="2100">
              <a:solidFill>
                <a:srgbClr val="FFFFFF"/>
              </a:solidFill>
              <a:latin typeface="Roboto Medium"/>
              <a:ea typeface="Roboto Medium"/>
              <a:cs typeface="Roboto Medium"/>
              <a:sym typeface="Roboto Medium"/>
            </a:endParaRPr>
          </a:p>
        </p:txBody>
      </p:sp>
      <p:sp>
        <p:nvSpPr>
          <p:cNvPr id="185" name="Google Shape;185;p33"/>
          <p:cNvSpPr/>
          <p:nvPr/>
        </p:nvSpPr>
        <p:spPr>
          <a:xfrm>
            <a:off x="11124999" y="7688499"/>
            <a:ext cx="1554480" cy="1526723"/>
          </a:xfrm>
          <a:prstGeom prst="flowChartMagneticDisk">
            <a:avLst/>
          </a:prstGeom>
          <a:solidFill>
            <a:srgbClr val="1A73E8"/>
          </a:solidFill>
          <a:ln cap="flat" cmpd="sng" w="19050">
            <a:solidFill>
              <a:srgbClr val="FFFFFF"/>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Data</a:t>
            </a:r>
            <a:endParaRPr sz="2100">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sz="2100">
                <a:solidFill>
                  <a:srgbClr val="FFFFFF"/>
                </a:solidFill>
                <a:latin typeface="Roboto Medium"/>
                <a:ea typeface="Roboto Medium"/>
                <a:cs typeface="Roboto Medium"/>
                <a:sym typeface="Roboto Medium"/>
              </a:rPr>
              <a:t>Warehouse</a:t>
            </a:r>
            <a:endParaRPr sz="2100">
              <a:solidFill>
                <a:srgbClr val="FFFFFF"/>
              </a:solidFill>
              <a:latin typeface="Roboto Medium"/>
              <a:ea typeface="Roboto Medium"/>
              <a:cs typeface="Roboto Medium"/>
              <a:sym typeface="Roboto Medium"/>
            </a:endParaRPr>
          </a:p>
        </p:txBody>
      </p:sp>
      <p:cxnSp>
        <p:nvCxnSpPr>
          <p:cNvPr id="186" name="Google Shape;186;p33"/>
          <p:cNvCxnSpPr>
            <a:stCxn id="166" idx="0"/>
            <a:endCxn id="172" idx="1"/>
          </p:cNvCxnSpPr>
          <p:nvPr/>
        </p:nvCxnSpPr>
        <p:spPr>
          <a:xfrm rot="-5400000">
            <a:off x="5242648" y="2708298"/>
            <a:ext cx="294300" cy="4296600"/>
          </a:xfrm>
          <a:prstGeom prst="bentConnector2">
            <a:avLst/>
          </a:prstGeom>
          <a:noFill/>
          <a:ln cap="flat" cmpd="sng" w="28575">
            <a:solidFill>
              <a:schemeClr val="accent1"/>
            </a:solidFill>
            <a:prstDash val="solid"/>
            <a:round/>
            <a:headEnd len="med" w="med" type="none"/>
            <a:tailEnd len="med" w="med" type="triangle"/>
          </a:ln>
        </p:spPr>
      </p:cxnSp>
      <p:cxnSp>
        <p:nvCxnSpPr>
          <p:cNvPr id="187" name="Google Shape;187;p33"/>
          <p:cNvCxnSpPr>
            <a:stCxn id="166" idx="3"/>
            <a:endCxn id="171" idx="0"/>
          </p:cNvCxnSpPr>
          <p:nvPr/>
        </p:nvCxnSpPr>
        <p:spPr>
          <a:xfrm>
            <a:off x="4202848" y="5587098"/>
            <a:ext cx="1872300" cy="2405400"/>
          </a:xfrm>
          <a:prstGeom prst="bentConnector2">
            <a:avLst/>
          </a:prstGeom>
          <a:noFill/>
          <a:ln cap="flat" cmpd="sng" w="28575">
            <a:solidFill>
              <a:schemeClr val="accent1"/>
            </a:solidFill>
            <a:prstDash val="solid"/>
            <a:round/>
            <a:headEnd len="med" w="med" type="none"/>
            <a:tailEnd len="med" w="med" type="triangle"/>
          </a:ln>
        </p:spPr>
      </p:cxnSp>
      <p:cxnSp>
        <p:nvCxnSpPr>
          <p:cNvPr id="188" name="Google Shape;188;p33"/>
          <p:cNvCxnSpPr>
            <a:stCxn id="168" idx="2"/>
            <a:endCxn id="171" idx="1"/>
          </p:cNvCxnSpPr>
          <p:nvPr/>
        </p:nvCxnSpPr>
        <p:spPr>
          <a:xfrm flipH="1" rot="-5400000">
            <a:off x="3877048" y="7069556"/>
            <a:ext cx="709800" cy="1980900"/>
          </a:xfrm>
          <a:prstGeom prst="bentConnector2">
            <a:avLst/>
          </a:prstGeom>
          <a:noFill/>
          <a:ln cap="flat" cmpd="sng" w="28575">
            <a:solidFill>
              <a:schemeClr val="accent1"/>
            </a:solidFill>
            <a:prstDash val="solid"/>
            <a:round/>
            <a:headEnd len="med" w="med" type="none"/>
            <a:tailEnd len="med" w="med" type="triangle"/>
          </a:ln>
        </p:spPr>
      </p:cxnSp>
      <p:cxnSp>
        <p:nvCxnSpPr>
          <p:cNvPr id="189" name="Google Shape;189;p33"/>
          <p:cNvCxnSpPr>
            <a:stCxn id="172" idx="3"/>
            <a:endCxn id="190" idx="1"/>
          </p:cNvCxnSpPr>
          <p:nvPr/>
        </p:nvCxnSpPr>
        <p:spPr>
          <a:xfrm>
            <a:off x="9460780" y="4709321"/>
            <a:ext cx="1508100" cy="9300"/>
          </a:xfrm>
          <a:prstGeom prst="straightConnector1">
            <a:avLst/>
          </a:prstGeom>
          <a:noFill/>
          <a:ln cap="flat" cmpd="sng" w="28575">
            <a:solidFill>
              <a:schemeClr val="accent1"/>
            </a:solidFill>
            <a:prstDash val="solid"/>
            <a:round/>
            <a:headEnd len="med" w="med" type="none"/>
            <a:tailEnd len="med" w="med" type="triangle"/>
          </a:ln>
        </p:spPr>
      </p:cxnSp>
      <p:cxnSp>
        <p:nvCxnSpPr>
          <p:cNvPr id="191" name="Google Shape;191;p33"/>
          <p:cNvCxnSpPr>
            <a:stCxn id="178" idx="3"/>
            <a:endCxn id="192" idx="1"/>
          </p:cNvCxnSpPr>
          <p:nvPr/>
        </p:nvCxnSpPr>
        <p:spPr>
          <a:xfrm flipH="1" rot="10800000">
            <a:off x="9471947" y="5167079"/>
            <a:ext cx="1497000" cy="1955700"/>
          </a:xfrm>
          <a:prstGeom prst="bentConnector3">
            <a:avLst>
              <a:gd fmla="val 49996" name="adj1"/>
            </a:avLst>
          </a:prstGeom>
          <a:noFill/>
          <a:ln cap="flat" cmpd="sng" w="28575">
            <a:solidFill>
              <a:schemeClr val="accent1"/>
            </a:solidFill>
            <a:prstDash val="solid"/>
            <a:round/>
            <a:headEnd len="med" w="med" type="none"/>
            <a:tailEnd len="med" w="med" type="triangle"/>
          </a:ln>
        </p:spPr>
      </p:cxnSp>
      <p:sp>
        <p:nvSpPr>
          <p:cNvPr id="190" name="Google Shape;190;p33"/>
          <p:cNvSpPr/>
          <p:nvPr/>
        </p:nvSpPr>
        <p:spPr>
          <a:xfrm>
            <a:off x="10968828" y="4538818"/>
            <a:ext cx="2445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10968828" y="4987140"/>
            <a:ext cx="2445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33"/>
          <p:cNvCxnSpPr>
            <a:stCxn id="181" idx="1"/>
            <a:endCxn id="176" idx="3"/>
          </p:cNvCxnSpPr>
          <p:nvPr/>
        </p:nvCxnSpPr>
        <p:spPr>
          <a:xfrm flipH="1">
            <a:off x="12861752" y="6729463"/>
            <a:ext cx="1222200" cy="1187700"/>
          </a:xfrm>
          <a:prstGeom prst="bentConnector3">
            <a:avLst>
              <a:gd fmla="val 30106" name="adj1"/>
            </a:avLst>
          </a:prstGeom>
          <a:noFill/>
          <a:ln cap="flat" cmpd="sng" w="28575">
            <a:solidFill>
              <a:schemeClr val="accent1"/>
            </a:solidFill>
            <a:prstDash val="solid"/>
            <a:round/>
            <a:headEnd len="med" w="med" type="none"/>
            <a:tailEnd len="med" w="med" type="triangle"/>
          </a:ln>
        </p:spPr>
      </p:cxnSp>
      <p:sp>
        <p:nvSpPr>
          <p:cNvPr id="194" name="Google Shape;194;p33"/>
          <p:cNvSpPr txBox="1"/>
          <p:nvPr>
            <p:ph type="title"/>
          </p:nvPr>
        </p:nvSpPr>
        <p:spPr>
          <a:xfrm>
            <a:off x="914350" y="920500"/>
            <a:ext cx="16342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4. Design microservices for your application</a:t>
            </a:r>
            <a:endParaRPr/>
          </a:p>
        </p:txBody>
      </p:sp>
      <p:sp>
        <p:nvSpPr>
          <p:cNvPr id="195" name="Google Shape;195;p33"/>
          <p:cNvSpPr txBox="1"/>
          <p:nvPr>
            <p:ph idx="1" type="body"/>
          </p:nvPr>
        </p:nvSpPr>
        <p:spPr>
          <a:xfrm>
            <a:off x="914350" y="2313432"/>
            <a:ext cx="16342500" cy="5505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D</a:t>
            </a:r>
            <a:r>
              <a:rPr lang="en"/>
              <a:t>raw a diagram on the next slide showing your application's microservices and their connections.</a:t>
            </a:r>
            <a:endParaRPr/>
          </a:p>
          <a:p>
            <a:pPr indent="0" lvl="0" marL="0" rtl="0" algn="l">
              <a:spcBef>
                <a:spcPts val="0"/>
              </a:spcBef>
              <a:spcAft>
                <a:spcPts val="1600"/>
              </a:spcAft>
              <a:buNone/>
            </a:pPr>
            <a:r>
              <a:rPr lang="en"/>
              <a:t>Below is an example.</a:t>
            </a: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914350" y="920500"/>
            <a:ext cx="16342500" cy="1999800"/>
          </a:xfrm>
          <a:prstGeom prst="rect">
            <a:avLst/>
          </a:prstGeom>
        </p:spPr>
        <p:txBody>
          <a:bodyPr anchorCtr="0" anchor="t" bIns="0" lIns="0" spcFirstLastPara="1" rIns="182850" wrap="square" tIns="0">
            <a:noAutofit/>
          </a:bodyPr>
          <a:lstStyle/>
          <a:p>
            <a:pPr indent="0" lvl="0" marL="0" rtl="0" algn="l">
              <a:spcBef>
                <a:spcPts val="0"/>
              </a:spcBef>
              <a:spcAft>
                <a:spcPts val="0"/>
              </a:spcAft>
              <a:buNone/>
            </a:pPr>
            <a:r>
              <a:rPr lang="en"/>
              <a:t>4. Design microservices for your application</a:t>
            </a:r>
            <a:endParaRPr/>
          </a:p>
        </p:txBody>
      </p:sp>
      <p:sp>
        <p:nvSpPr>
          <p:cNvPr id="201" name="Google Shape;201;p34"/>
          <p:cNvSpPr txBox="1"/>
          <p:nvPr>
            <p:ph idx="1" type="body"/>
          </p:nvPr>
        </p:nvSpPr>
        <p:spPr>
          <a:xfrm>
            <a:off x="914350" y="2313432"/>
            <a:ext cx="16342500" cy="5505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D</a:t>
            </a:r>
            <a:r>
              <a:rPr lang="en"/>
              <a:t>raw a diagram showing your application's microservices and their connections.</a:t>
            </a:r>
            <a:endParaRPr sz="2600"/>
          </a:p>
        </p:txBody>
      </p:sp>
    </p:spTree>
  </p:cSld>
  <p:clrMapOvr>
    <a:masterClrMapping/>
  </p:clrMapOvr>
</p:sld>
</file>

<file path=ppt/theme/theme1.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